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3" r:id="rId4"/>
    <p:sldId id="274" r:id="rId5"/>
    <p:sldId id="275" r:id="rId6"/>
    <p:sldId id="281" r:id="rId7"/>
    <p:sldId id="276" r:id="rId8"/>
    <p:sldId id="277" r:id="rId9"/>
    <p:sldId id="300" r:id="rId10"/>
    <p:sldId id="295" r:id="rId11"/>
    <p:sldId id="296" r:id="rId12"/>
    <p:sldId id="298" r:id="rId13"/>
    <p:sldId id="299" r:id="rId14"/>
    <p:sldId id="282" r:id="rId15"/>
    <p:sldId id="284" r:id="rId16"/>
    <p:sldId id="285" r:id="rId17"/>
    <p:sldId id="286" r:id="rId18"/>
    <p:sldId id="288" r:id="rId19"/>
    <p:sldId id="289" r:id="rId20"/>
    <p:sldId id="291" r:id="rId21"/>
    <p:sldId id="301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BB3"/>
    <a:srgbClr val="9D664F"/>
    <a:srgbClr val="674A77"/>
    <a:srgbClr val="FDBE57"/>
    <a:srgbClr val="FFF0BD"/>
    <a:srgbClr val="0D4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781" y="-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5129151291521"/>
          <c:y val="8.3941605839416067E-2"/>
          <c:w val="0.83579335793358012"/>
          <c:h val="0.5401459854014598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Sheet1!$E$8</c:f>
              <c:strCache>
                <c:ptCount val="1"/>
                <c:pt idx="0">
                  <c:v>Crashes</c:v>
                </c:pt>
              </c:strCache>
            </c:strRef>
          </c:tx>
          <c:spPr>
            <a:ln w="36684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Sheet1!$D$9:$D$22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Sheet1!$E$9:$E$22</c:f>
              <c:numCache>
                <c:formatCode>General</c:formatCode>
                <c:ptCount val="14"/>
                <c:pt idx="0">
                  <c:v>16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10</c:v>
                </c:pt>
                <c:pt idx="5">
                  <c:v>12</c:v>
                </c:pt>
                <c:pt idx="6">
                  <c:v>8</c:v>
                </c:pt>
                <c:pt idx="7">
                  <c:v>6</c:v>
                </c:pt>
                <c:pt idx="8">
                  <c:v>14</c:v>
                </c:pt>
                <c:pt idx="9">
                  <c:v>18</c:v>
                </c:pt>
                <c:pt idx="10">
                  <c:v>14</c:v>
                </c:pt>
                <c:pt idx="11">
                  <c:v>15</c:v>
                </c:pt>
                <c:pt idx="12">
                  <c:v>10</c:v>
                </c:pt>
                <c:pt idx="13">
                  <c:v>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Sheet1!$F$8</c:f>
              <c:strCache>
                <c:ptCount val="1"/>
                <c:pt idx="0">
                  <c:v>Expected Average</c:v>
                </c:pt>
              </c:strCache>
            </c:strRef>
          </c:tx>
          <c:spPr>
            <a:ln w="55026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Sheet1!$D$9:$D$22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Sheet1!$F$9:$F$22</c:f>
              <c:numCache>
                <c:formatCode>General</c:formatCode>
                <c:ptCount val="14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  <c:pt idx="8">
                  <c:v>12.5</c:v>
                </c:pt>
                <c:pt idx="9">
                  <c:v>12.5</c:v>
                </c:pt>
                <c:pt idx="10">
                  <c:v>12.5</c:v>
                </c:pt>
                <c:pt idx="11">
                  <c:v>12.5</c:v>
                </c:pt>
                <c:pt idx="12">
                  <c:v>12.5</c:v>
                </c:pt>
                <c:pt idx="13">
                  <c:v>12.5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65920"/>
        <c:axId val="135356416"/>
      </c:scatterChart>
      <c:valAx>
        <c:axId val="80665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8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50369003690036895"/>
              <c:y val="0.74817518248175185"/>
            </c:manualLayout>
          </c:layout>
          <c:overlay val="0"/>
          <c:spPr>
            <a:noFill/>
            <a:ln w="3668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5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356416"/>
        <c:crosses val="autoZero"/>
        <c:crossBetween val="midCat"/>
      </c:valAx>
      <c:valAx>
        <c:axId val="135356416"/>
        <c:scaling>
          <c:orientation val="minMax"/>
        </c:scaling>
        <c:delete val="0"/>
        <c:axPos val="l"/>
        <c:majorGridlines>
          <c:spPr>
            <a:ln w="458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8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Crashes</a:t>
                </a:r>
              </a:p>
            </c:rich>
          </c:tx>
          <c:layout>
            <c:manualLayout>
              <c:xMode val="edge"/>
              <c:yMode val="edge"/>
              <c:x val="2.0295202952029554E-2"/>
              <c:y val="0.23722627737226287"/>
            </c:manualLayout>
          </c:layout>
          <c:overlay val="0"/>
          <c:spPr>
            <a:noFill/>
            <a:ln w="3668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5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665920"/>
        <c:crosses val="autoZero"/>
        <c:crossBetween val="midCat"/>
        <c:majorUnit val="4"/>
      </c:valAx>
      <c:spPr>
        <a:solidFill>
          <a:srgbClr val="FFFFFF"/>
        </a:solidFill>
        <a:ln w="18342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084870848708501"/>
          <c:y val="0.89416058394160558"/>
          <c:w val="0.34686346863468676"/>
          <c:h val="9.4890510948905146E-2"/>
        </c:manualLayout>
      </c:layout>
      <c:overlay val="0"/>
      <c:spPr>
        <a:solidFill>
          <a:srgbClr val="FFFFFF"/>
        </a:solidFill>
        <a:ln w="4585">
          <a:solidFill>
            <a:srgbClr val="000000"/>
          </a:solidFill>
          <a:prstDash val="solid"/>
        </a:ln>
      </c:spPr>
      <c:txPr>
        <a:bodyPr/>
        <a:lstStyle/>
        <a:p>
          <a:pPr>
            <a:defRPr sz="145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58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Safety Performance </a:t>
            </a:r>
            <a:r>
              <a:rPr lang="en-US" dirty="0" smtClean="0"/>
              <a:t>Function (SPF)</a:t>
            </a:r>
            <a:endParaRPr lang="en-US" dirty="0"/>
          </a:p>
        </c:rich>
      </c:tx>
      <c:layout>
        <c:manualLayout>
          <c:xMode val="edge"/>
          <c:yMode val="edge"/>
          <c:x val="0.17869509235873818"/>
          <c:y val="4.3502296587926509E-2"/>
        </c:manualLayout>
      </c:layout>
      <c:overlay val="0"/>
      <c:spPr>
        <a:noFill/>
        <a:ln w="337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08059723666617"/>
          <c:y val="0.19007225644575529"/>
          <c:w val="0.7981644629326996"/>
          <c:h val="0.60546827271897719"/>
        </c:manualLayout>
      </c:layout>
      <c:lineChart>
        <c:grouping val="stacked"/>
        <c:varyColors val="0"/>
        <c:ser>
          <c:idx val="0"/>
          <c:order val="0"/>
          <c:tx>
            <c:v>Crashes Per Year</c:v>
          </c:tx>
          <c:spPr>
            <a:ln w="33708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Sheet1!$A$4:$A$8</c:f>
              <c:numCache>
                <c:formatCode>General</c:formatCode>
                <c:ptCount val="5"/>
                <c:pt idx="0">
                  <c:v>5000</c:v>
                </c:pt>
                <c:pt idx="1">
                  <c:v>10000</c:v>
                </c:pt>
                <c:pt idx="2">
                  <c:v>15000</c:v>
                </c:pt>
                <c:pt idx="3">
                  <c:v>20000</c:v>
                </c:pt>
                <c:pt idx="4">
                  <c:v>25000</c:v>
                </c:pt>
              </c:numCache>
            </c:numRef>
          </c:cat>
          <c:val>
            <c:numRef>
              <c:f>Sheet1!$B$4:$B$8</c:f>
              <c:numCache>
                <c:formatCode>0</c:formatCode>
                <c:ptCount val="5"/>
                <c:pt idx="0">
                  <c:v>1.5537865299236568</c:v>
                </c:pt>
                <c:pt idx="1">
                  <c:v>3.3129180018061737</c:v>
                </c:pt>
                <c:pt idx="2">
                  <c:v>5.7586875873769365</c:v>
                </c:pt>
                <c:pt idx="3">
                  <c:v>9.20699821814652</c:v>
                </c:pt>
                <c:pt idx="4">
                  <c:v>14.060870422824287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85152"/>
        <c:axId val="135381568"/>
      </c:lineChart>
      <c:catAx>
        <c:axId val="13438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6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AADT</a:t>
                </a:r>
              </a:p>
            </c:rich>
          </c:tx>
          <c:layout>
            <c:manualLayout>
              <c:xMode val="edge"/>
              <c:yMode val="edge"/>
              <c:x val="0.51530604664982915"/>
              <c:y val="0.89923669283200058"/>
            </c:manualLayout>
          </c:layout>
          <c:overlay val="0"/>
          <c:spPr>
            <a:noFill/>
            <a:ln w="3370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2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381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381568"/>
        <c:scaling>
          <c:orientation val="minMax"/>
        </c:scaling>
        <c:delete val="0"/>
        <c:axPos val="l"/>
        <c:majorGridlines>
          <c:spPr>
            <a:ln w="421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Crashes Per Year</a:t>
                </a:r>
              </a:p>
            </c:rich>
          </c:tx>
          <c:layout>
            <c:manualLayout>
              <c:xMode val="edge"/>
              <c:yMode val="edge"/>
              <c:x val="1.7006802721088437E-2"/>
              <c:y val="0.25222551928783382"/>
            </c:manualLayout>
          </c:layout>
          <c:overlay val="0"/>
          <c:spPr>
            <a:noFill/>
            <a:ln w="33708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42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385152"/>
        <c:crosses val="autoZero"/>
        <c:crossBetween val="between"/>
        <c:majorUnit val="4"/>
      </c:valAx>
      <c:spPr>
        <a:solidFill>
          <a:srgbClr val="FFFFFF"/>
        </a:solidFill>
        <a:ln w="16854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52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FC909-4D24-4DC7-8774-0597C890E38E}" type="doc">
      <dgm:prSet loTypeId="urn:microsoft.com/office/officeart/2005/8/layout/pyramid3" loCatId="pyramid" qsTypeId="urn:microsoft.com/office/officeart/2005/8/quickstyle/simple1" qsCatId="simple" csTypeId="urn:microsoft.com/office/officeart/2005/8/colors/accent6_5" csCatId="accent6" phldr="1"/>
      <dgm:spPr/>
    </dgm:pt>
    <dgm:pt modelId="{D55EDFA6-ECFF-45AC-9289-7D1FADAC0C68}">
      <dgm:prSet phldrT="[Text]" custT="1"/>
      <dgm:spPr/>
      <dgm:t>
        <a:bodyPr/>
        <a:lstStyle/>
        <a:p>
          <a:r>
            <a:rPr lang="en-US" sz="4400" dirty="0" smtClean="0"/>
            <a:t>State/Region</a:t>
          </a:r>
          <a:endParaRPr lang="en-US" sz="4400" dirty="0"/>
        </a:p>
      </dgm:t>
    </dgm:pt>
    <dgm:pt modelId="{E273DB2C-86ED-48BD-9CEC-D169DA2DCA8A}" type="parTrans" cxnId="{4518327A-36F3-45B9-8C46-318D45DD91B2}">
      <dgm:prSet/>
      <dgm:spPr/>
      <dgm:t>
        <a:bodyPr/>
        <a:lstStyle/>
        <a:p>
          <a:endParaRPr lang="en-US"/>
        </a:p>
      </dgm:t>
    </dgm:pt>
    <dgm:pt modelId="{9C6AFC1B-0424-4DE2-B444-E95BC5E32CF7}" type="sibTrans" cxnId="{4518327A-36F3-45B9-8C46-318D45DD91B2}">
      <dgm:prSet/>
      <dgm:spPr/>
      <dgm:t>
        <a:bodyPr/>
        <a:lstStyle/>
        <a:p>
          <a:endParaRPr lang="en-US"/>
        </a:p>
      </dgm:t>
    </dgm:pt>
    <dgm:pt modelId="{FC5F884E-2962-4234-ABE9-EB324479693E}">
      <dgm:prSet phldrT="[Text]" custT="1"/>
      <dgm:spPr/>
      <dgm:t>
        <a:bodyPr/>
        <a:lstStyle/>
        <a:p>
          <a:r>
            <a:rPr lang="en-US" sz="3600" dirty="0" smtClean="0"/>
            <a:t>City/County</a:t>
          </a:r>
          <a:endParaRPr lang="en-US" sz="3600" dirty="0"/>
        </a:p>
      </dgm:t>
    </dgm:pt>
    <dgm:pt modelId="{994BF49E-DE48-4C99-978B-89B9F763EB36}" type="parTrans" cxnId="{7581EAC7-6549-47A5-88CF-B3D2A164ED1B}">
      <dgm:prSet/>
      <dgm:spPr/>
      <dgm:t>
        <a:bodyPr/>
        <a:lstStyle/>
        <a:p>
          <a:endParaRPr lang="en-US"/>
        </a:p>
      </dgm:t>
    </dgm:pt>
    <dgm:pt modelId="{0D14BF7A-C285-423B-8601-17F50BE9BB7F}" type="sibTrans" cxnId="{7581EAC7-6549-47A5-88CF-B3D2A164ED1B}">
      <dgm:prSet/>
      <dgm:spPr/>
      <dgm:t>
        <a:bodyPr/>
        <a:lstStyle/>
        <a:p>
          <a:endParaRPr lang="en-US"/>
        </a:p>
      </dgm:t>
    </dgm:pt>
    <dgm:pt modelId="{AEF2C8C6-DD0D-4C48-A6D9-DA7C532D1FC4}">
      <dgm:prSet phldrT="[Text]" custT="1"/>
      <dgm:spPr/>
      <dgm:t>
        <a:bodyPr anchor="t"/>
        <a:lstStyle/>
        <a:p>
          <a:r>
            <a:rPr lang="en-US" sz="2000" dirty="0" smtClean="0"/>
            <a:t>Intersection/</a:t>
          </a:r>
          <a:br>
            <a:rPr lang="en-US" sz="2000" dirty="0" smtClean="0"/>
          </a:br>
          <a:r>
            <a:rPr lang="en-US" sz="2000" dirty="0" smtClean="0"/>
            <a:t>Segment</a:t>
          </a:r>
          <a:endParaRPr lang="en-US" sz="2000" dirty="0"/>
        </a:p>
      </dgm:t>
    </dgm:pt>
    <dgm:pt modelId="{24C961D9-5ED6-4E72-89B7-48A44C3A4208}" type="parTrans" cxnId="{7B5198DD-B3CA-448D-B5BE-8C6C4894126E}">
      <dgm:prSet/>
      <dgm:spPr/>
      <dgm:t>
        <a:bodyPr/>
        <a:lstStyle/>
        <a:p>
          <a:endParaRPr lang="en-US"/>
        </a:p>
      </dgm:t>
    </dgm:pt>
    <dgm:pt modelId="{2A81574B-C68A-4733-A3CB-13BA7B80EE96}" type="sibTrans" cxnId="{7B5198DD-B3CA-448D-B5BE-8C6C4894126E}">
      <dgm:prSet/>
      <dgm:spPr/>
      <dgm:t>
        <a:bodyPr/>
        <a:lstStyle/>
        <a:p>
          <a:endParaRPr lang="en-US"/>
        </a:p>
      </dgm:t>
    </dgm:pt>
    <dgm:pt modelId="{A911F8D3-DEF9-445A-814C-5BF3BCF64B15}">
      <dgm:prSet phldrT="[Text]" custT="1"/>
      <dgm:spPr/>
      <dgm:t>
        <a:bodyPr/>
        <a:lstStyle/>
        <a:p>
          <a:r>
            <a:rPr lang="en-US" sz="1800" dirty="0" smtClean="0"/>
            <a:t>ODOT Pedestrian </a:t>
          </a:r>
          <a:r>
            <a:rPr lang="en-US" sz="1800" smtClean="0"/>
            <a:t>and Bike </a:t>
          </a:r>
          <a:r>
            <a:rPr lang="en-US" sz="1800" dirty="0" smtClean="0"/>
            <a:t>Safety Plan</a:t>
          </a:r>
          <a:endParaRPr lang="en-US" sz="1800" dirty="0"/>
        </a:p>
      </dgm:t>
    </dgm:pt>
    <dgm:pt modelId="{D752BC4A-5BDD-413D-BF9A-13A7D7B84635}" type="parTrans" cxnId="{411FEB9E-5237-4486-82F4-F8CA53D7C439}">
      <dgm:prSet/>
      <dgm:spPr/>
      <dgm:t>
        <a:bodyPr/>
        <a:lstStyle/>
        <a:p>
          <a:endParaRPr lang="en-US"/>
        </a:p>
      </dgm:t>
    </dgm:pt>
    <dgm:pt modelId="{DD54396D-CA48-4090-A419-B165B0A79A24}" type="sibTrans" cxnId="{411FEB9E-5237-4486-82F4-F8CA53D7C439}">
      <dgm:prSet/>
      <dgm:spPr/>
      <dgm:t>
        <a:bodyPr/>
        <a:lstStyle/>
        <a:p>
          <a:endParaRPr lang="en-US"/>
        </a:p>
      </dgm:t>
    </dgm:pt>
    <dgm:pt modelId="{FBB6E5AA-1EDF-4391-9579-50E69A12CA7F}">
      <dgm:prSet phldrT="[Text]" custT="1"/>
      <dgm:spPr/>
      <dgm:t>
        <a:bodyPr/>
        <a:lstStyle/>
        <a:p>
          <a:r>
            <a:rPr lang="en-US" sz="1800" dirty="0" smtClean="0"/>
            <a:t>ODOT ARTS</a:t>
          </a:r>
          <a:endParaRPr lang="en-US" sz="1800" dirty="0"/>
        </a:p>
      </dgm:t>
    </dgm:pt>
    <dgm:pt modelId="{26CC6112-599A-4AE2-B184-A149AE24F1D5}" type="parTrans" cxnId="{6A705A7A-7B18-47AB-A686-DEC7F2111CD0}">
      <dgm:prSet/>
      <dgm:spPr/>
      <dgm:t>
        <a:bodyPr/>
        <a:lstStyle/>
        <a:p>
          <a:endParaRPr lang="en-US"/>
        </a:p>
      </dgm:t>
    </dgm:pt>
    <dgm:pt modelId="{1E2B2796-EDE5-41F8-A272-4AF960A81970}" type="sibTrans" cxnId="{6A705A7A-7B18-47AB-A686-DEC7F2111CD0}">
      <dgm:prSet/>
      <dgm:spPr/>
      <dgm:t>
        <a:bodyPr/>
        <a:lstStyle/>
        <a:p>
          <a:endParaRPr lang="en-US"/>
        </a:p>
      </dgm:t>
    </dgm:pt>
    <dgm:pt modelId="{29BF7BE4-AAB0-4996-9E6C-37BBA2AEFF62}">
      <dgm:prSet phldrT="[Text]" custT="1"/>
      <dgm:spPr/>
      <dgm:t>
        <a:bodyPr/>
        <a:lstStyle/>
        <a:p>
          <a:r>
            <a:rPr lang="en-US" sz="1800" dirty="0" smtClean="0"/>
            <a:t>Clark County</a:t>
          </a:r>
          <a:endParaRPr lang="en-US" sz="1800" dirty="0"/>
        </a:p>
      </dgm:t>
    </dgm:pt>
    <dgm:pt modelId="{41105AB4-C6ED-4A3C-B0CD-E009758FCD9C}" type="parTrans" cxnId="{8CC36939-4043-4AE4-BD81-A0E279712F64}">
      <dgm:prSet/>
      <dgm:spPr/>
      <dgm:t>
        <a:bodyPr/>
        <a:lstStyle/>
        <a:p>
          <a:endParaRPr lang="en-US"/>
        </a:p>
      </dgm:t>
    </dgm:pt>
    <dgm:pt modelId="{FEF012BC-C464-48CC-9C2C-C32D35F51562}" type="sibTrans" cxnId="{8CC36939-4043-4AE4-BD81-A0E279712F64}">
      <dgm:prSet/>
      <dgm:spPr/>
      <dgm:t>
        <a:bodyPr/>
        <a:lstStyle/>
        <a:p>
          <a:endParaRPr lang="en-US"/>
        </a:p>
      </dgm:t>
    </dgm:pt>
    <dgm:pt modelId="{69781DC6-C875-4D54-B268-A446F917CAE0}">
      <dgm:prSet phldrT="[Text]" custT="1"/>
      <dgm:spPr/>
      <dgm:t>
        <a:bodyPr/>
        <a:lstStyle/>
        <a:p>
          <a:r>
            <a:rPr lang="en-US" sz="1800" dirty="0" smtClean="0"/>
            <a:t>Bend</a:t>
          </a:r>
          <a:endParaRPr lang="en-US" sz="1800" dirty="0"/>
        </a:p>
      </dgm:t>
    </dgm:pt>
    <dgm:pt modelId="{2182AA6C-A969-4D53-AA53-B2A687FFA104}" type="parTrans" cxnId="{D287123F-FDB6-4527-B317-5A6902B7F1F1}">
      <dgm:prSet/>
      <dgm:spPr/>
      <dgm:t>
        <a:bodyPr/>
        <a:lstStyle/>
        <a:p>
          <a:endParaRPr lang="en-US"/>
        </a:p>
      </dgm:t>
    </dgm:pt>
    <dgm:pt modelId="{9AB221D6-D9AC-471F-BEBB-03956CCFBA46}" type="sibTrans" cxnId="{D287123F-FDB6-4527-B317-5A6902B7F1F1}">
      <dgm:prSet/>
      <dgm:spPr/>
      <dgm:t>
        <a:bodyPr/>
        <a:lstStyle/>
        <a:p>
          <a:endParaRPr lang="en-US"/>
        </a:p>
      </dgm:t>
    </dgm:pt>
    <dgm:pt modelId="{567E6541-725F-4B78-A6CC-385BEACBCD11}">
      <dgm:prSet phldrT="[Text]" custT="1"/>
      <dgm:spPr/>
      <dgm:t>
        <a:bodyPr/>
        <a:lstStyle/>
        <a:p>
          <a:r>
            <a:rPr lang="en-US" sz="1800" dirty="0" smtClean="0"/>
            <a:t>Clackamas County</a:t>
          </a:r>
          <a:endParaRPr lang="en-US" sz="1800" dirty="0"/>
        </a:p>
      </dgm:t>
    </dgm:pt>
    <dgm:pt modelId="{14D59EEC-BC12-4C83-9F69-94CE994FCABF}" type="parTrans" cxnId="{9102E11B-F057-4CF3-B508-C900109BA9AD}">
      <dgm:prSet/>
      <dgm:spPr/>
      <dgm:t>
        <a:bodyPr/>
        <a:lstStyle/>
        <a:p>
          <a:endParaRPr lang="en-US"/>
        </a:p>
      </dgm:t>
    </dgm:pt>
    <dgm:pt modelId="{F89E241D-0758-44D9-9BA9-2BC94456005E}" type="sibTrans" cxnId="{9102E11B-F057-4CF3-B508-C900109BA9AD}">
      <dgm:prSet/>
      <dgm:spPr/>
      <dgm:t>
        <a:bodyPr/>
        <a:lstStyle/>
        <a:p>
          <a:endParaRPr lang="en-US"/>
        </a:p>
      </dgm:t>
    </dgm:pt>
    <dgm:pt modelId="{A5EBA706-410C-427D-AEF0-55857EA9CCFA}">
      <dgm:prSet phldrT="[Text]" custT="1"/>
      <dgm:spPr/>
      <dgm:t>
        <a:bodyPr anchor="t"/>
        <a:lstStyle/>
        <a:p>
          <a:r>
            <a:rPr lang="en-US" sz="1800" dirty="0" smtClean="0"/>
            <a:t>Road Safety Audits</a:t>
          </a:r>
          <a:endParaRPr lang="en-US" sz="1800" dirty="0"/>
        </a:p>
      </dgm:t>
    </dgm:pt>
    <dgm:pt modelId="{7550676C-2853-4810-938B-469328226217}" type="parTrans" cxnId="{BB8F8B93-96E6-443B-9F46-68A311902A51}">
      <dgm:prSet/>
      <dgm:spPr/>
      <dgm:t>
        <a:bodyPr/>
        <a:lstStyle/>
        <a:p>
          <a:endParaRPr lang="en-US"/>
        </a:p>
      </dgm:t>
    </dgm:pt>
    <dgm:pt modelId="{99E4D61A-CDB1-492F-AF31-0D96F8911E18}" type="sibTrans" cxnId="{BB8F8B93-96E6-443B-9F46-68A311902A51}">
      <dgm:prSet/>
      <dgm:spPr/>
      <dgm:t>
        <a:bodyPr/>
        <a:lstStyle/>
        <a:p>
          <a:endParaRPr lang="en-US"/>
        </a:p>
      </dgm:t>
    </dgm:pt>
    <dgm:pt modelId="{543CDF9B-C70A-4F6C-BF3A-9DA6A33543FE}">
      <dgm:prSet phldrT="[Text]" custT="1"/>
      <dgm:spPr/>
      <dgm:t>
        <a:bodyPr anchor="t"/>
        <a:lstStyle/>
        <a:p>
          <a:r>
            <a:rPr lang="en-US" sz="1800" dirty="0" smtClean="0"/>
            <a:t>Intersection Traffic Control Evaluations</a:t>
          </a:r>
          <a:endParaRPr lang="en-US" sz="1800" dirty="0"/>
        </a:p>
      </dgm:t>
    </dgm:pt>
    <dgm:pt modelId="{D1E1AC80-BA0F-4F52-A85C-94266E689620}" type="parTrans" cxnId="{6B681CDA-30D4-4895-AADE-3AEE6DC8B905}">
      <dgm:prSet/>
      <dgm:spPr/>
      <dgm:t>
        <a:bodyPr/>
        <a:lstStyle/>
        <a:p>
          <a:endParaRPr lang="en-US"/>
        </a:p>
      </dgm:t>
    </dgm:pt>
    <dgm:pt modelId="{947B417E-D11E-470F-A52E-BDCE5CA987FD}" type="sibTrans" cxnId="{6B681CDA-30D4-4895-AADE-3AEE6DC8B905}">
      <dgm:prSet/>
      <dgm:spPr/>
      <dgm:t>
        <a:bodyPr/>
        <a:lstStyle/>
        <a:p>
          <a:endParaRPr lang="en-US"/>
        </a:p>
      </dgm:t>
    </dgm:pt>
    <dgm:pt modelId="{0009B741-3B14-4532-92C4-8BA6A041E26D}">
      <dgm:prSet phldrT="[Text]" custT="1"/>
      <dgm:spPr/>
      <dgm:t>
        <a:bodyPr anchor="t"/>
        <a:lstStyle/>
        <a:p>
          <a:r>
            <a:rPr lang="en-US" sz="1800" dirty="0" smtClean="0"/>
            <a:t>US 97 Corridor Safety Study</a:t>
          </a:r>
          <a:endParaRPr lang="en-US" sz="1800" dirty="0"/>
        </a:p>
      </dgm:t>
    </dgm:pt>
    <dgm:pt modelId="{2588E542-55F6-49CE-B86B-4B2194469372}" type="parTrans" cxnId="{0C995F09-E462-4087-8157-2085910B48A4}">
      <dgm:prSet/>
      <dgm:spPr/>
      <dgm:t>
        <a:bodyPr/>
        <a:lstStyle/>
        <a:p>
          <a:endParaRPr lang="en-US"/>
        </a:p>
      </dgm:t>
    </dgm:pt>
    <dgm:pt modelId="{AF13D60A-3E81-4799-8B1B-CB180C6A6375}" type="sibTrans" cxnId="{0C995F09-E462-4087-8157-2085910B48A4}">
      <dgm:prSet/>
      <dgm:spPr/>
      <dgm:t>
        <a:bodyPr/>
        <a:lstStyle/>
        <a:p>
          <a:endParaRPr lang="en-US"/>
        </a:p>
      </dgm:t>
    </dgm:pt>
    <dgm:pt modelId="{896CA12B-BC98-490C-AD71-8A668E3E2EA1}">
      <dgm:prSet phldrT="[Text]" custT="1"/>
      <dgm:spPr/>
      <dgm:t>
        <a:bodyPr/>
        <a:lstStyle/>
        <a:p>
          <a:r>
            <a:rPr lang="en-US" sz="1800" dirty="0" smtClean="0"/>
            <a:t>TSPs</a:t>
          </a:r>
          <a:endParaRPr lang="en-US" sz="1800" dirty="0"/>
        </a:p>
      </dgm:t>
    </dgm:pt>
    <dgm:pt modelId="{3C11B072-1E30-4EDC-82DF-5FF4FC62BAB2}" type="parTrans" cxnId="{00805959-7B53-44DA-9C77-EFFF5D422FC4}">
      <dgm:prSet/>
      <dgm:spPr/>
      <dgm:t>
        <a:bodyPr/>
        <a:lstStyle/>
        <a:p>
          <a:endParaRPr lang="en-US"/>
        </a:p>
      </dgm:t>
    </dgm:pt>
    <dgm:pt modelId="{1732ABCC-8192-44DA-8823-893CC09CEC9D}" type="sibTrans" cxnId="{00805959-7B53-44DA-9C77-EFFF5D422FC4}">
      <dgm:prSet/>
      <dgm:spPr/>
      <dgm:t>
        <a:bodyPr/>
        <a:lstStyle/>
        <a:p>
          <a:endParaRPr lang="en-US"/>
        </a:p>
      </dgm:t>
    </dgm:pt>
    <dgm:pt modelId="{DD73BDCA-5D91-4CFA-8B03-A97952F407AE}" type="pres">
      <dgm:prSet presAssocID="{F26FC909-4D24-4DC7-8774-0597C890E38E}" presName="Name0" presStyleCnt="0">
        <dgm:presLayoutVars>
          <dgm:dir/>
          <dgm:animLvl val="lvl"/>
          <dgm:resizeHandles val="exact"/>
        </dgm:presLayoutVars>
      </dgm:prSet>
      <dgm:spPr/>
    </dgm:pt>
    <dgm:pt modelId="{42919E70-AD04-4A9B-BC33-AA2BA6B3B9C6}" type="pres">
      <dgm:prSet presAssocID="{D55EDFA6-ECFF-45AC-9289-7D1FADAC0C68}" presName="Name8" presStyleCnt="0"/>
      <dgm:spPr/>
    </dgm:pt>
    <dgm:pt modelId="{9B72116A-CB06-41FF-AAFA-7DFA8DCA8F9C}" type="pres">
      <dgm:prSet presAssocID="{D55EDFA6-ECFF-45AC-9289-7D1FADAC0C68}" presName="acctBkgd" presStyleLbl="alignAcc1" presStyleIdx="0" presStyleCnt="3"/>
      <dgm:spPr/>
      <dgm:t>
        <a:bodyPr/>
        <a:lstStyle/>
        <a:p>
          <a:endParaRPr lang="en-US"/>
        </a:p>
      </dgm:t>
    </dgm:pt>
    <dgm:pt modelId="{4A2C3A7A-399E-431B-9877-BC32E94FE0CB}" type="pres">
      <dgm:prSet presAssocID="{D55EDFA6-ECFF-45AC-9289-7D1FADAC0C68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FC888-825D-4387-B113-547BA44FAD4B}" type="pres">
      <dgm:prSet presAssocID="{D55EDFA6-ECFF-45AC-9289-7D1FADAC0C6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1CA7D-7AD5-4EC8-A697-D6805052C76F}" type="pres">
      <dgm:prSet presAssocID="{D55EDFA6-ECFF-45AC-9289-7D1FADAC0C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D99C2-1041-4A7F-ABEE-04E4E5C306C3}" type="pres">
      <dgm:prSet presAssocID="{FC5F884E-2962-4234-ABE9-EB324479693E}" presName="Name8" presStyleCnt="0"/>
      <dgm:spPr/>
    </dgm:pt>
    <dgm:pt modelId="{4F9C3252-6F9E-479B-8236-22CFC421B56E}" type="pres">
      <dgm:prSet presAssocID="{FC5F884E-2962-4234-ABE9-EB324479693E}" presName="acctBkgd" presStyleLbl="alignAcc1" presStyleIdx="1" presStyleCnt="3"/>
      <dgm:spPr/>
      <dgm:t>
        <a:bodyPr/>
        <a:lstStyle/>
        <a:p>
          <a:endParaRPr lang="en-US"/>
        </a:p>
      </dgm:t>
    </dgm:pt>
    <dgm:pt modelId="{51B50167-DFCB-4483-8297-E781278BB240}" type="pres">
      <dgm:prSet presAssocID="{FC5F884E-2962-4234-ABE9-EB324479693E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49CAA-9636-4CBE-9C95-7BE63AD1FE6E}" type="pres">
      <dgm:prSet presAssocID="{FC5F884E-2962-4234-ABE9-EB324479693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32F58-0A8D-454E-A065-159DCAE8ED8F}" type="pres">
      <dgm:prSet presAssocID="{FC5F884E-2962-4234-ABE9-EB32447969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0E14-BD2B-40F4-A33A-C33330EB5AB9}" type="pres">
      <dgm:prSet presAssocID="{AEF2C8C6-DD0D-4C48-A6D9-DA7C532D1FC4}" presName="Name8" presStyleCnt="0"/>
      <dgm:spPr/>
    </dgm:pt>
    <dgm:pt modelId="{50CF8F3B-9FBC-4338-BC13-DD94B23E9F12}" type="pres">
      <dgm:prSet presAssocID="{AEF2C8C6-DD0D-4C48-A6D9-DA7C532D1FC4}" presName="acctBkgd" presStyleLbl="alignAcc1" presStyleIdx="2" presStyleCnt="3"/>
      <dgm:spPr/>
      <dgm:t>
        <a:bodyPr/>
        <a:lstStyle/>
        <a:p>
          <a:endParaRPr lang="en-US"/>
        </a:p>
      </dgm:t>
    </dgm:pt>
    <dgm:pt modelId="{AB8B98F8-BE10-41AC-9E0E-235AE6A4EF45}" type="pres">
      <dgm:prSet presAssocID="{AEF2C8C6-DD0D-4C48-A6D9-DA7C532D1FC4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31361-8ACF-4617-82E9-93B2F7D97740}" type="pres">
      <dgm:prSet presAssocID="{AEF2C8C6-DD0D-4C48-A6D9-DA7C532D1FC4}" presName="level" presStyleLbl="node1" presStyleIdx="2" presStyleCnt="3" custLinFactNeighborY="5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90CDE-F846-4E9C-8231-0451BCC1F96E}" type="pres">
      <dgm:prSet presAssocID="{AEF2C8C6-DD0D-4C48-A6D9-DA7C532D1F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36939-4043-4AE4-BD81-A0E279712F64}" srcId="{FC5F884E-2962-4234-ABE9-EB324479693E}" destId="{29BF7BE4-AAB0-4996-9E6C-37BBA2AEFF62}" srcOrd="0" destOrd="0" parTransId="{41105AB4-C6ED-4A3C-B0CD-E009758FCD9C}" sibTransId="{FEF012BC-C464-48CC-9C2C-C32D35F51562}"/>
    <dgm:cxn modelId="{D287123F-FDB6-4527-B317-5A6902B7F1F1}" srcId="{FC5F884E-2962-4234-ABE9-EB324479693E}" destId="{69781DC6-C875-4D54-B268-A446F917CAE0}" srcOrd="1" destOrd="0" parTransId="{2182AA6C-A969-4D53-AA53-B2A687FFA104}" sibTransId="{9AB221D6-D9AC-471F-BEBB-03956CCFBA46}"/>
    <dgm:cxn modelId="{D4DC4BDF-C246-4678-B984-126CC6BCB05F}" type="presOf" srcId="{A5EBA706-410C-427D-AEF0-55857EA9CCFA}" destId="{50CF8F3B-9FBC-4338-BC13-DD94B23E9F12}" srcOrd="0" destOrd="0" presId="urn:microsoft.com/office/officeart/2005/8/layout/pyramid3"/>
    <dgm:cxn modelId="{BB8F8B93-96E6-443B-9F46-68A311902A51}" srcId="{AEF2C8C6-DD0D-4C48-A6D9-DA7C532D1FC4}" destId="{A5EBA706-410C-427D-AEF0-55857EA9CCFA}" srcOrd="0" destOrd="0" parTransId="{7550676C-2853-4810-938B-469328226217}" sibTransId="{99E4D61A-CDB1-492F-AF31-0D96F8911E18}"/>
    <dgm:cxn modelId="{7B5198DD-B3CA-448D-B5BE-8C6C4894126E}" srcId="{F26FC909-4D24-4DC7-8774-0597C890E38E}" destId="{AEF2C8C6-DD0D-4C48-A6D9-DA7C532D1FC4}" srcOrd="2" destOrd="0" parTransId="{24C961D9-5ED6-4E72-89B7-48A44C3A4208}" sibTransId="{2A81574B-C68A-4733-A3CB-13BA7B80EE96}"/>
    <dgm:cxn modelId="{7ED9FAB7-E509-481C-AB11-7C8AFC4E1C6F}" type="presOf" srcId="{D55EDFA6-ECFF-45AC-9289-7D1FADAC0C68}" destId="{F67FC888-825D-4387-B113-547BA44FAD4B}" srcOrd="0" destOrd="0" presId="urn:microsoft.com/office/officeart/2005/8/layout/pyramid3"/>
    <dgm:cxn modelId="{5759EE0B-94AC-4D47-B41E-91C716923C33}" type="presOf" srcId="{FBB6E5AA-1EDF-4391-9579-50E69A12CA7F}" destId="{9B72116A-CB06-41FF-AAFA-7DFA8DCA8F9C}" srcOrd="0" destOrd="1" presId="urn:microsoft.com/office/officeart/2005/8/layout/pyramid3"/>
    <dgm:cxn modelId="{61BA117B-0EDC-46C6-86A3-4DE3772A2745}" type="presOf" srcId="{A5EBA706-410C-427D-AEF0-55857EA9CCFA}" destId="{AB8B98F8-BE10-41AC-9E0E-235AE6A4EF45}" srcOrd="1" destOrd="0" presId="urn:microsoft.com/office/officeart/2005/8/layout/pyramid3"/>
    <dgm:cxn modelId="{9102E11B-F057-4CF3-B508-C900109BA9AD}" srcId="{FC5F884E-2962-4234-ABE9-EB324479693E}" destId="{567E6541-725F-4B78-A6CC-385BEACBCD11}" srcOrd="2" destOrd="0" parTransId="{14D59EEC-BC12-4C83-9F69-94CE994FCABF}" sibTransId="{F89E241D-0758-44D9-9BA9-2BC94456005E}"/>
    <dgm:cxn modelId="{05DACDC5-F23B-4C70-9A54-CAB9F748781C}" type="presOf" srcId="{896CA12B-BC98-490C-AD71-8A668E3E2EA1}" destId="{9B72116A-CB06-41FF-AAFA-7DFA8DCA8F9C}" srcOrd="0" destOrd="2" presId="urn:microsoft.com/office/officeart/2005/8/layout/pyramid3"/>
    <dgm:cxn modelId="{CCD5ABD6-7B33-4B81-B22E-76812EFF3330}" type="presOf" srcId="{FC5F884E-2962-4234-ABE9-EB324479693E}" destId="{BD749CAA-9636-4CBE-9C95-7BE63AD1FE6E}" srcOrd="0" destOrd="0" presId="urn:microsoft.com/office/officeart/2005/8/layout/pyramid3"/>
    <dgm:cxn modelId="{A4B6CC91-D10B-4B10-9516-77EDFAEF4900}" type="presOf" srcId="{29BF7BE4-AAB0-4996-9E6C-37BBA2AEFF62}" destId="{4F9C3252-6F9E-479B-8236-22CFC421B56E}" srcOrd="0" destOrd="0" presId="urn:microsoft.com/office/officeart/2005/8/layout/pyramid3"/>
    <dgm:cxn modelId="{0EDCFDEA-317A-42B6-A7A8-D5701C9AB306}" type="presOf" srcId="{567E6541-725F-4B78-A6CC-385BEACBCD11}" destId="{51B50167-DFCB-4483-8297-E781278BB240}" srcOrd="1" destOrd="2" presId="urn:microsoft.com/office/officeart/2005/8/layout/pyramid3"/>
    <dgm:cxn modelId="{4518327A-36F3-45B9-8C46-318D45DD91B2}" srcId="{F26FC909-4D24-4DC7-8774-0597C890E38E}" destId="{D55EDFA6-ECFF-45AC-9289-7D1FADAC0C68}" srcOrd="0" destOrd="0" parTransId="{E273DB2C-86ED-48BD-9CEC-D169DA2DCA8A}" sibTransId="{9C6AFC1B-0424-4DE2-B444-E95BC5E32CF7}"/>
    <dgm:cxn modelId="{36A788CB-3FE8-4EBC-9E6B-08AC04FC1F68}" type="presOf" srcId="{AEF2C8C6-DD0D-4C48-A6D9-DA7C532D1FC4}" destId="{BD031361-8ACF-4617-82E9-93B2F7D97740}" srcOrd="0" destOrd="0" presId="urn:microsoft.com/office/officeart/2005/8/layout/pyramid3"/>
    <dgm:cxn modelId="{176A7209-7D70-4B8F-A274-F1990723980F}" type="presOf" srcId="{A911F8D3-DEF9-445A-814C-5BF3BCF64B15}" destId="{4A2C3A7A-399E-431B-9877-BC32E94FE0CB}" srcOrd="1" destOrd="0" presId="urn:microsoft.com/office/officeart/2005/8/layout/pyramid3"/>
    <dgm:cxn modelId="{6C2780D9-6C5C-40A5-878E-32AC35583C4D}" type="presOf" srcId="{69781DC6-C875-4D54-B268-A446F917CAE0}" destId="{51B50167-DFCB-4483-8297-E781278BB240}" srcOrd="1" destOrd="1" presId="urn:microsoft.com/office/officeart/2005/8/layout/pyramid3"/>
    <dgm:cxn modelId="{04213A2F-2E96-40A0-8B24-F059843D1106}" type="presOf" srcId="{F26FC909-4D24-4DC7-8774-0597C890E38E}" destId="{DD73BDCA-5D91-4CFA-8B03-A97952F407AE}" srcOrd="0" destOrd="0" presId="urn:microsoft.com/office/officeart/2005/8/layout/pyramid3"/>
    <dgm:cxn modelId="{E1D8C012-D5A6-4B78-9993-5EAA54F5511F}" type="presOf" srcId="{FBB6E5AA-1EDF-4391-9579-50E69A12CA7F}" destId="{4A2C3A7A-399E-431B-9877-BC32E94FE0CB}" srcOrd="1" destOrd="1" presId="urn:microsoft.com/office/officeart/2005/8/layout/pyramid3"/>
    <dgm:cxn modelId="{B609289C-BF79-4D7B-8B0A-827B3226F45B}" type="presOf" srcId="{29BF7BE4-AAB0-4996-9E6C-37BBA2AEFF62}" destId="{51B50167-DFCB-4483-8297-E781278BB240}" srcOrd="1" destOrd="0" presId="urn:microsoft.com/office/officeart/2005/8/layout/pyramid3"/>
    <dgm:cxn modelId="{C53BC080-6FC1-43D9-9585-82718D49BE85}" type="presOf" srcId="{0009B741-3B14-4532-92C4-8BA6A041E26D}" destId="{AB8B98F8-BE10-41AC-9E0E-235AE6A4EF45}" srcOrd="1" destOrd="2" presId="urn:microsoft.com/office/officeart/2005/8/layout/pyramid3"/>
    <dgm:cxn modelId="{6A705A7A-7B18-47AB-A686-DEC7F2111CD0}" srcId="{D55EDFA6-ECFF-45AC-9289-7D1FADAC0C68}" destId="{FBB6E5AA-1EDF-4391-9579-50E69A12CA7F}" srcOrd="1" destOrd="0" parTransId="{26CC6112-599A-4AE2-B184-A149AE24F1D5}" sibTransId="{1E2B2796-EDE5-41F8-A272-4AF960A81970}"/>
    <dgm:cxn modelId="{7581EAC7-6549-47A5-88CF-B3D2A164ED1B}" srcId="{F26FC909-4D24-4DC7-8774-0597C890E38E}" destId="{FC5F884E-2962-4234-ABE9-EB324479693E}" srcOrd="1" destOrd="0" parTransId="{994BF49E-DE48-4C99-978B-89B9F763EB36}" sibTransId="{0D14BF7A-C285-423B-8601-17F50BE9BB7F}"/>
    <dgm:cxn modelId="{3D7E9B6C-61BA-4098-95EB-D5B59B6EB792}" type="presOf" srcId="{543CDF9B-C70A-4F6C-BF3A-9DA6A33543FE}" destId="{50CF8F3B-9FBC-4338-BC13-DD94B23E9F12}" srcOrd="0" destOrd="1" presId="urn:microsoft.com/office/officeart/2005/8/layout/pyramid3"/>
    <dgm:cxn modelId="{00805959-7B53-44DA-9C77-EFFF5D422FC4}" srcId="{D55EDFA6-ECFF-45AC-9289-7D1FADAC0C68}" destId="{896CA12B-BC98-490C-AD71-8A668E3E2EA1}" srcOrd="2" destOrd="0" parTransId="{3C11B072-1E30-4EDC-82DF-5FF4FC62BAB2}" sibTransId="{1732ABCC-8192-44DA-8823-893CC09CEC9D}"/>
    <dgm:cxn modelId="{FDFD6168-8851-4443-A529-F6F1BB1F26A1}" type="presOf" srcId="{FC5F884E-2962-4234-ABE9-EB324479693E}" destId="{38A32F58-0A8D-454E-A065-159DCAE8ED8F}" srcOrd="1" destOrd="0" presId="urn:microsoft.com/office/officeart/2005/8/layout/pyramid3"/>
    <dgm:cxn modelId="{64804F76-96F2-4D3E-B6BB-5DBCA653D21C}" type="presOf" srcId="{AEF2C8C6-DD0D-4C48-A6D9-DA7C532D1FC4}" destId="{6F190CDE-F846-4E9C-8231-0451BCC1F96E}" srcOrd="1" destOrd="0" presId="urn:microsoft.com/office/officeart/2005/8/layout/pyramid3"/>
    <dgm:cxn modelId="{0A8ADE54-6B4F-4568-8EBD-095B2A3FEBB7}" type="presOf" srcId="{0009B741-3B14-4532-92C4-8BA6A041E26D}" destId="{50CF8F3B-9FBC-4338-BC13-DD94B23E9F12}" srcOrd="0" destOrd="2" presId="urn:microsoft.com/office/officeart/2005/8/layout/pyramid3"/>
    <dgm:cxn modelId="{994739DF-DE68-49CB-9F4D-50217A871FC4}" type="presOf" srcId="{896CA12B-BC98-490C-AD71-8A668E3E2EA1}" destId="{4A2C3A7A-399E-431B-9877-BC32E94FE0CB}" srcOrd="1" destOrd="2" presId="urn:microsoft.com/office/officeart/2005/8/layout/pyramid3"/>
    <dgm:cxn modelId="{AE0AA28E-DEBA-476C-8BAD-31B73A7E5291}" type="presOf" srcId="{A911F8D3-DEF9-445A-814C-5BF3BCF64B15}" destId="{9B72116A-CB06-41FF-AAFA-7DFA8DCA8F9C}" srcOrd="0" destOrd="0" presId="urn:microsoft.com/office/officeart/2005/8/layout/pyramid3"/>
    <dgm:cxn modelId="{BAA1CC68-BECD-42AE-B758-5A73CD7B4FED}" type="presOf" srcId="{543CDF9B-C70A-4F6C-BF3A-9DA6A33543FE}" destId="{AB8B98F8-BE10-41AC-9E0E-235AE6A4EF45}" srcOrd="1" destOrd="1" presId="urn:microsoft.com/office/officeart/2005/8/layout/pyramid3"/>
    <dgm:cxn modelId="{6B681CDA-30D4-4895-AADE-3AEE6DC8B905}" srcId="{AEF2C8C6-DD0D-4C48-A6D9-DA7C532D1FC4}" destId="{543CDF9B-C70A-4F6C-BF3A-9DA6A33543FE}" srcOrd="1" destOrd="0" parTransId="{D1E1AC80-BA0F-4F52-A85C-94266E689620}" sibTransId="{947B417E-D11E-470F-A52E-BDCE5CA987FD}"/>
    <dgm:cxn modelId="{86B9A14C-F97F-4105-A3E6-50EF4C914A0B}" type="presOf" srcId="{69781DC6-C875-4D54-B268-A446F917CAE0}" destId="{4F9C3252-6F9E-479B-8236-22CFC421B56E}" srcOrd="0" destOrd="1" presId="urn:microsoft.com/office/officeart/2005/8/layout/pyramid3"/>
    <dgm:cxn modelId="{A2CBD96F-1C8D-4EEE-A044-903C5B3AEF25}" type="presOf" srcId="{567E6541-725F-4B78-A6CC-385BEACBCD11}" destId="{4F9C3252-6F9E-479B-8236-22CFC421B56E}" srcOrd="0" destOrd="2" presId="urn:microsoft.com/office/officeart/2005/8/layout/pyramid3"/>
    <dgm:cxn modelId="{0C995F09-E462-4087-8157-2085910B48A4}" srcId="{AEF2C8C6-DD0D-4C48-A6D9-DA7C532D1FC4}" destId="{0009B741-3B14-4532-92C4-8BA6A041E26D}" srcOrd="2" destOrd="0" parTransId="{2588E542-55F6-49CE-B86B-4B2194469372}" sibTransId="{AF13D60A-3E81-4799-8B1B-CB180C6A6375}"/>
    <dgm:cxn modelId="{411FEB9E-5237-4486-82F4-F8CA53D7C439}" srcId="{D55EDFA6-ECFF-45AC-9289-7D1FADAC0C68}" destId="{A911F8D3-DEF9-445A-814C-5BF3BCF64B15}" srcOrd="0" destOrd="0" parTransId="{D752BC4A-5BDD-413D-BF9A-13A7D7B84635}" sibTransId="{DD54396D-CA48-4090-A419-B165B0A79A24}"/>
    <dgm:cxn modelId="{EB4FEB5E-E77A-4B7D-8301-9739FC31899F}" type="presOf" srcId="{D55EDFA6-ECFF-45AC-9289-7D1FADAC0C68}" destId="{8991CA7D-7AD5-4EC8-A697-D6805052C76F}" srcOrd="1" destOrd="0" presId="urn:microsoft.com/office/officeart/2005/8/layout/pyramid3"/>
    <dgm:cxn modelId="{DD26272E-6D87-4705-A56C-458755698B0A}" type="presParOf" srcId="{DD73BDCA-5D91-4CFA-8B03-A97952F407AE}" destId="{42919E70-AD04-4A9B-BC33-AA2BA6B3B9C6}" srcOrd="0" destOrd="0" presId="urn:microsoft.com/office/officeart/2005/8/layout/pyramid3"/>
    <dgm:cxn modelId="{1569EF78-D16C-4054-A8A4-FE697AAB6662}" type="presParOf" srcId="{42919E70-AD04-4A9B-BC33-AA2BA6B3B9C6}" destId="{9B72116A-CB06-41FF-AAFA-7DFA8DCA8F9C}" srcOrd="0" destOrd="0" presId="urn:microsoft.com/office/officeart/2005/8/layout/pyramid3"/>
    <dgm:cxn modelId="{E04FA335-3D09-4376-B828-905DB17B4A1B}" type="presParOf" srcId="{42919E70-AD04-4A9B-BC33-AA2BA6B3B9C6}" destId="{4A2C3A7A-399E-431B-9877-BC32E94FE0CB}" srcOrd="1" destOrd="0" presId="urn:microsoft.com/office/officeart/2005/8/layout/pyramid3"/>
    <dgm:cxn modelId="{E55DE74C-D751-49F4-8281-4C87030DC657}" type="presParOf" srcId="{42919E70-AD04-4A9B-BC33-AA2BA6B3B9C6}" destId="{F67FC888-825D-4387-B113-547BA44FAD4B}" srcOrd="2" destOrd="0" presId="urn:microsoft.com/office/officeart/2005/8/layout/pyramid3"/>
    <dgm:cxn modelId="{CAD86346-0212-43DC-9345-B504FB925087}" type="presParOf" srcId="{42919E70-AD04-4A9B-BC33-AA2BA6B3B9C6}" destId="{8991CA7D-7AD5-4EC8-A697-D6805052C76F}" srcOrd="3" destOrd="0" presId="urn:microsoft.com/office/officeart/2005/8/layout/pyramid3"/>
    <dgm:cxn modelId="{0AEF634B-7F24-4D21-B7AD-6EF0DA8BE6A8}" type="presParOf" srcId="{DD73BDCA-5D91-4CFA-8B03-A97952F407AE}" destId="{84ED99C2-1041-4A7F-ABEE-04E4E5C306C3}" srcOrd="1" destOrd="0" presId="urn:microsoft.com/office/officeart/2005/8/layout/pyramid3"/>
    <dgm:cxn modelId="{4D878430-E447-4BEC-B9A9-05D38CABFC8B}" type="presParOf" srcId="{84ED99C2-1041-4A7F-ABEE-04E4E5C306C3}" destId="{4F9C3252-6F9E-479B-8236-22CFC421B56E}" srcOrd="0" destOrd="0" presId="urn:microsoft.com/office/officeart/2005/8/layout/pyramid3"/>
    <dgm:cxn modelId="{3C3DE402-ECB6-4608-A3B8-40F6CEA98985}" type="presParOf" srcId="{84ED99C2-1041-4A7F-ABEE-04E4E5C306C3}" destId="{51B50167-DFCB-4483-8297-E781278BB240}" srcOrd="1" destOrd="0" presId="urn:microsoft.com/office/officeart/2005/8/layout/pyramid3"/>
    <dgm:cxn modelId="{687DCB30-64A8-4F43-85AF-510F46760921}" type="presParOf" srcId="{84ED99C2-1041-4A7F-ABEE-04E4E5C306C3}" destId="{BD749CAA-9636-4CBE-9C95-7BE63AD1FE6E}" srcOrd="2" destOrd="0" presId="urn:microsoft.com/office/officeart/2005/8/layout/pyramid3"/>
    <dgm:cxn modelId="{E055A0B7-B985-445A-A7EA-35B3EA263EEF}" type="presParOf" srcId="{84ED99C2-1041-4A7F-ABEE-04E4E5C306C3}" destId="{38A32F58-0A8D-454E-A065-159DCAE8ED8F}" srcOrd="3" destOrd="0" presId="urn:microsoft.com/office/officeart/2005/8/layout/pyramid3"/>
    <dgm:cxn modelId="{2F946766-FD5A-40EC-B726-269F168D4F35}" type="presParOf" srcId="{DD73BDCA-5D91-4CFA-8B03-A97952F407AE}" destId="{4CF90E14-BD2B-40F4-A33A-C33330EB5AB9}" srcOrd="2" destOrd="0" presId="urn:microsoft.com/office/officeart/2005/8/layout/pyramid3"/>
    <dgm:cxn modelId="{91073F80-D6F8-4718-8180-CC3A8B7C5E3F}" type="presParOf" srcId="{4CF90E14-BD2B-40F4-A33A-C33330EB5AB9}" destId="{50CF8F3B-9FBC-4338-BC13-DD94B23E9F12}" srcOrd="0" destOrd="0" presId="urn:microsoft.com/office/officeart/2005/8/layout/pyramid3"/>
    <dgm:cxn modelId="{DF1EA2C1-FD8B-43C7-987C-89AC49B5155B}" type="presParOf" srcId="{4CF90E14-BD2B-40F4-A33A-C33330EB5AB9}" destId="{AB8B98F8-BE10-41AC-9E0E-235AE6A4EF45}" srcOrd="1" destOrd="0" presId="urn:microsoft.com/office/officeart/2005/8/layout/pyramid3"/>
    <dgm:cxn modelId="{A85A53CC-8EBA-4D4A-BC9B-51EEEDEA96CC}" type="presParOf" srcId="{4CF90E14-BD2B-40F4-A33A-C33330EB5AB9}" destId="{BD031361-8ACF-4617-82E9-93B2F7D97740}" srcOrd="2" destOrd="0" presId="urn:microsoft.com/office/officeart/2005/8/layout/pyramid3"/>
    <dgm:cxn modelId="{771CC78E-8FBA-421C-AA31-8C217AB7FCAA}" type="presParOf" srcId="{4CF90E14-BD2B-40F4-A33A-C33330EB5AB9}" destId="{6F190CDE-F846-4E9C-8231-0451BCC1F96E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0A835-16E1-4D4C-94AD-C33281496C7B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2" csCatId="colorful" phldr="1"/>
      <dgm:spPr/>
    </dgm:pt>
    <dgm:pt modelId="{C4B980C2-912C-4533-99B5-B96E74BADF12}">
      <dgm:prSet phldrT="[Text]" custT="1"/>
      <dgm:spPr>
        <a:xfrm>
          <a:off x="520604" y="24111"/>
          <a:ext cx="1830642" cy="1281390"/>
        </a:xfrm>
        <a:solidFill>
          <a:srgbClr val="1A8BB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 Risk Factors</a:t>
          </a:r>
        </a:p>
      </dgm:t>
    </dgm:pt>
    <dgm:pt modelId="{61C013CD-A0BD-4560-A4AC-A7877FBE445C}" type="parTrans" cxnId="{3C01DE96-5EB6-4B7E-BE41-CFD861FCFBD4}">
      <dgm:prSet/>
      <dgm:spPr/>
      <dgm:t>
        <a:bodyPr/>
        <a:lstStyle/>
        <a:p>
          <a:endParaRPr lang="en-US" sz="2000"/>
        </a:p>
      </dgm:t>
    </dgm:pt>
    <dgm:pt modelId="{DE128DE6-AB9F-4BC8-B09C-4914662A3592}" type="sibTrans" cxnId="{3C01DE96-5EB6-4B7E-BE41-CFD861FCFBD4}">
      <dgm:prSet/>
      <dgm:spPr/>
      <dgm:t>
        <a:bodyPr/>
        <a:lstStyle/>
        <a:p>
          <a:endParaRPr lang="en-US" sz="2000"/>
        </a:p>
      </dgm:t>
    </dgm:pt>
    <dgm:pt modelId="{4EFE60D6-3E1F-43A4-96FC-F19DCD50C4BD}">
      <dgm:prSet phldrT="[Text]" custT="1"/>
      <dgm:spPr>
        <a:xfrm>
          <a:off x="2351168" y="1463535"/>
          <a:ext cx="1830642" cy="1281390"/>
        </a:xfrm>
        <a:solidFill>
          <a:srgbClr val="9D66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Select 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Prioritize Locations</a:t>
          </a:r>
          <a:endParaRPr lang="en-US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47024D-4E85-4C43-AF2F-B03356E4185E}" type="parTrans" cxnId="{D8801F65-EDD5-4DB1-9AF8-7A930BA9CBE7}">
      <dgm:prSet/>
      <dgm:spPr/>
      <dgm:t>
        <a:bodyPr/>
        <a:lstStyle/>
        <a:p>
          <a:endParaRPr lang="en-US" sz="2000"/>
        </a:p>
      </dgm:t>
    </dgm:pt>
    <dgm:pt modelId="{181E4F56-5B49-44E2-97F4-2FE7E1618AB7}" type="sibTrans" cxnId="{D8801F65-EDD5-4DB1-9AF8-7A930BA9CBE7}">
      <dgm:prSet/>
      <dgm:spPr/>
      <dgm:t>
        <a:bodyPr/>
        <a:lstStyle/>
        <a:p>
          <a:endParaRPr lang="en-US" sz="2000"/>
        </a:p>
      </dgm:t>
    </dgm:pt>
    <dgm:pt modelId="{903767A2-C191-454B-AA33-EBE6DEA457CB}">
      <dgm:prSet phldrT="[Text]" custT="1"/>
      <dgm:spPr>
        <a:xfrm>
          <a:off x="4181732" y="2902960"/>
          <a:ext cx="1830642" cy="1281390"/>
        </a:xfrm>
        <a:solidFill>
          <a:srgbClr val="674A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Systemic Safety Projects</a:t>
          </a:r>
        </a:p>
      </dgm:t>
    </dgm:pt>
    <dgm:pt modelId="{EAAA0E76-AD44-4E75-AF35-F8C70D627E71}" type="parTrans" cxnId="{A8244C4B-3D7C-459B-AC2A-A26FD7761C71}">
      <dgm:prSet/>
      <dgm:spPr/>
      <dgm:t>
        <a:bodyPr/>
        <a:lstStyle/>
        <a:p>
          <a:endParaRPr lang="en-US" sz="2000"/>
        </a:p>
      </dgm:t>
    </dgm:pt>
    <dgm:pt modelId="{7AFDEB23-244D-4F09-94D5-DE59B1B9DC95}" type="sibTrans" cxnId="{A8244C4B-3D7C-459B-AC2A-A26FD7761C71}">
      <dgm:prSet/>
      <dgm:spPr/>
      <dgm:t>
        <a:bodyPr/>
        <a:lstStyle/>
        <a:p>
          <a:endParaRPr lang="en-US" sz="2000"/>
        </a:p>
      </dgm:t>
    </dgm:pt>
    <dgm:pt modelId="{17A83ECD-5104-4CAD-AC34-23C21126AEF4}">
      <dgm:prSet phldrT="[Text]" custT="1"/>
      <dgm:spPr>
        <a:xfrm>
          <a:off x="2470151" y="146321"/>
          <a:ext cx="2634630" cy="1035676"/>
        </a:xfrm>
        <a:noFill/>
        <a:ln>
          <a:noFill/>
        </a:ln>
        <a:effectLst/>
      </dgm:spPr>
      <dgm:t>
        <a:bodyPr/>
        <a:lstStyle/>
        <a:p>
          <a:r>
            <a:rPr lang="en-US" sz="2000" dirty="0" smtClean="0">
              <a:solidFill>
                <a:srgbClr val="FFF0BD"/>
              </a:solidFill>
              <a:latin typeface="Calibri"/>
              <a:ea typeface="+mn-ea"/>
              <a:cs typeface="+mn-cs"/>
            </a:rPr>
            <a:t>Traffic and geometric characteristics present at fatal and severe-injury crash sites</a:t>
          </a:r>
          <a:endParaRPr lang="en-US" sz="2000" dirty="0">
            <a:solidFill>
              <a:srgbClr val="FFF0BD"/>
            </a:solidFill>
            <a:latin typeface="Calibri"/>
            <a:ea typeface="+mn-ea"/>
            <a:cs typeface="+mn-cs"/>
          </a:endParaRPr>
        </a:p>
      </dgm:t>
    </dgm:pt>
    <dgm:pt modelId="{1FC33D76-EA4E-4ED1-A8C7-32F21023C32E}" type="parTrans" cxnId="{5EA0826B-5C95-49B1-8620-E34993ACC680}">
      <dgm:prSet/>
      <dgm:spPr/>
      <dgm:t>
        <a:bodyPr/>
        <a:lstStyle/>
        <a:p>
          <a:endParaRPr lang="en-US" sz="2000"/>
        </a:p>
      </dgm:t>
    </dgm:pt>
    <dgm:pt modelId="{2673C301-D3D1-4C52-A4C0-11FF063C2AE3}" type="sibTrans" cxnId="{5EA0826B-5C95-49B1-8620-E34993ACC680}">
      <dgm:prSet/>
      <dgm:spPr/>
      <dgm:t>
        <a:bodyPr/>
        <a:lstStyle/>
        <a:p>
          <a:endParaRPr lang="en-US" sz="2000"/>
        </a:p>
      </dgm:t>
    </dgm:pt>
    <dgm:pt modelId="{0AE211E0-C023-41FF-B9D4-8EDCA97842C7}">
      <dgm:prSet phldrT="[Text]" custT="1"/>
      <dgm:spPr>
        <a:xfrm>
          <a:off x="4316159" y="1585745"/>
          <a:ext cx="2192593" cy="1035676"/>
        </a:xfrm>
        <a:noFill/>
        <a:ln>
          <a:noFill/>
        </a:ln>
        <a:effectLst/>
      </dgm:spPr>
      <dgm:t>
        <a:bodyPr/>
        <a:lstStyle/>
        <a:p>
          <a:r>
            <a:rPr lang="en-US" sz="2000" dirty="0" smtClean="0">
              <a:solidFill>
                <a:srgbClr val="FFF0BD"/>
              </a:solidFill>
              <a:latin typeface="Calibri"/>
              <a:ea typeface="+mn-ea"/>
              <a:cs typeface="+mn-cs"/>
            </a:rPr>
            <a:t>Segments </a:t>
          </a:r>
          <a:r>
            <a:rPr lang="en-US" sz="2000" dirty="0">
              <a:solidFill>
                <a:srgbClr val="FFF0BD"/>
              </a:solidFill>
              <a:latin typeface="Calibri"/>
              <a:ea typeface="+mn-ea"/>
              <a:cs typeface="+mn-cs"/>
            </a:rPr>
            <a:t>exhibiting one or more risk factors</a:t>
          </a:r>
        </a:p>
      </dgm:t>
    </dgm:pt>
    <dgm:pt modelId="{ECE83D64-5A9C-4E0B-8612-67B2A19C3F0A}" type="parTrans" cxnId="{8D1F0842-5C0D-42FF-9FF7-5AADAAF4412C}">
      <dgm:prSet/>
      <dgm:spPr/>
      <dgm:t>
        <a:bodyPr/>
        <a:lstStyle/>
        <a:p>
          <a:endParaRPr lang="en-US" sz="2000"/>
        </a:p>
      </dgm:t>
    </dgm:pt>
    <dgm:pt modelId="{A7338DF2-9B66-4827-B998-C17C0202FC23}" type="sibTrans" cxnId="{8D1F0842-5C0D-42FF-9FF7-5AADAAF4412C}">
      <dgm:prSet/>
      <dgm:spPr/>
      <dgm:t>
        <a:bodyPr/>
        <a:lstStyle/>
        <a:p>
          <a:endParaRPr lang="en-US" sz="2000"/>
        </a:p>
      </dgm:t>
    </dgm:pt>
    <dgm:pt modelId="{5313404A-125B-408E-8393-450A795377B0}">
      <dgm:prSet phldrT="[Text]" custT="1"/>
      <dgm:spPr>
        <a:xfrm>
          <a:off x="6040795" y="3025169"/>
          <a:ext cx="2315804" cy="1035676"/>
        </a:xfrm>
        <a:noFill/>
        <a:ln>
          <a:noFill/>
        </a:ln>
        <a:effectLst/>
      </dgm:spPr>
      <dgm:t>
        <a:bodyPr/>
        <a:lstStyle/>
        <a:p>
          <a:r>
            <a:rPr lang="en-US" sz="2000" dirty="0" smtClean="0">
              <a:solidFill>
                <a:srgbClr val="FFF0BD"/>
              </a:solidFill>
              <a:latin typeface="Calibri"/>
              <a:ea typeface="+mn-ea"/>
              <a:cs typeface="+mn-cs"/>
            </a:rPr>
            <a:t>Apply countermeasures to address </a:t>
          </a:r>
          <a:r>
            <a:rPr lang="en-US" sz="2000" dirty="0">
              <a:solidFill>
                <a:srgbClr val="FFF0BD"/>
              </a:solidFill>
              <a:latin typeface="Calibri"/>
              <a:ea typeface="+mn-ea"/>
              <a:cs typeface="+mn-cs"/>
            </a:rPr>
            <a:t>risk factors at specific locations</a:t>
          </a:r>
        </a:p>
      </dgm:t>
    </dgm:pt>
    <dgm:pt modelId="{1281FF9A-4A77-46DC-8A42-6540F1060527}" type="parTrans" cxnId="{ABDFD112-7F97-4FA7-A6C9-045A0D67EC7B}">
      <dgm:prSet/>
      <dgm:spPr/>
      <dgm:t>
        <a:bodyPr/>
        <a:lstStyle/>
        <a:p>
          <a:endParaRPr lang="en-US" sz="2000"/>
        </a:p>
      </dgm:t>
    </dgm:pt>
    <dgm:pt modelId="{C78A7B35-012F-4C3A-8675-DE77D7FE6224}" type="sibTrans" cxnId="{ABDFD112-7F97-4FA7-A6C9-045A0D67EC7B}">
      <dgm:prSet/>
      <dgm:spPr/>
      <dgm:t>
        <a:bodyPr/>
        <a:lstStyle/>
        <a:p>
          <a:endParaRPr lang="en-US" sz="2000"/>
        </a:p>
      </dgm:t>
    </dgm:pt>
    <dgm:pt modelId="{4CF53A4E-38B7-4DDF-B649-2D0A23EA72FD}" type="pres">
      <dgm:prSet presAssocID="{A690A835-16E1-4D4C-94AD-C33281496C7B}" presName="rootnode" presStyleCnt="0">
        <dgm:presLayoutVars>
          <dgm:chMax/>
          <dgm:chPref/>
          <dgm:dir/>
          <dgm:animLvl val="lvl"/>
        </dgm:presLayoutVars>
      </dgm:prSet>
      <dgm:spPr/>
    </dgm:pt>
    <dgm:pt modelId="{6C255E0F-7F3A-40C5-B46E-42AA916E83B5}" type="pres">
      <dgm:prSet presAssocID="{C4B980C2-912C-4533-99B5-B96E74BADF12}" presName="composite" presStyleCnt="0"/>
      <dgm:spPr/>
    </dgm:pt>
    <dgm:pt modelId="{19E6304C-5088-4355-8338-D54307387833}" type="pres">
      <dgm:prSet presAssocID="{C4B980C2-912C-4533-99B5-B96E74BADF12}" presName="bentUpArrow1" presStyleLbl="alignImgPlace1" presStyleIdx="0" presStyleCnt="2" custLinFactNeighborX="7194" custLinFactNeighborY="-3609"/>
      <dgm:spPr>
        <a:xfrm rot="5400000">
          <a:off x="808715" y="1229582"/>
          <a:ext cx="1087460" cy="1238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1A8BB3">
                <a:tint val="66000"/>
                <a:satMod val="160000"/>
              </a:srgbClr>
            </a:gs>
            <a:gs pos="50000">
              <a:srgbClr val="1A8BB3">
                <a:tint val="44500"/>
                <a:satMod val="160000"/>
              </a:srgbClr>
            </a:gs>
            <a:gs pos="100000">
              <a:srgbClr val="1A8BB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D9F2997-79F9-4438-94F1-1C8FD11EF515}" type="pres">
      <dgm:prSet presAssocID="{C4B980C2-912C-4533-99B5-B96E74BADF12}" presName="ParentText" presStyleLbl="node1" presStyleIdx="0" presStyleCnt="3" custLinFactNeighborX="-49242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99198F5B-B7CA-4407-B3E8-BF296F43BD56}" type="pres">
      <dgm:prSet presAssocID="{C4B980C2-912C-4533-99B5-B96E74BADF12}" presName="ChildText" presStyleLbl="revTx" presStyleIdx="0" presStyleCnt="3" custScaleX="367935" custLinFactX="18637" custLinFactNeighborX="1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C02864A-660C-4944-8173-049C61FFD511}" type="pres">
      <dgm:prSet presAssocID="{DE128DE6-AB9F-4BC8-B09C-4914662A3592}" presName="sibTrans" presStyleCnt="0"/>
      <dgm:spPr/>
    </dgm:pt>
    <dgm:pt modelId="{9F6B09AB-AB5D-4D27-89AF-614470C5B778}" type="pres">
      <dgm:prSet presAssocID="{4EFE60D6-3E1F-43A4-96FC-F19DCD50C4BD}" presName="composite" presStyleCnt="0"/>
      <dgm:spPr/>
    </dgm:pt>
    <dgm:pt modelId="{C4F1F469-B324-4DC8-BDEA-60ECA4C5AFD2}" type="pres">
      <dgm:prSet presAssocID="{4EFE60D6-3E1F-43A4-96FC-F19DCD50C4BD}" presName="bentUpArrow1" presStyleLbl="alignImgPlace1" presStyleIdx="1" presStyleCnt="2" custLinFactNeighborX="-10665"/>
      <dgm:spPr>
        <a:xfrm rot="5400000">
          <a:off x="2639279" y="2669007"/>
          <a:ext cx="1087460" cy="1238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9D664F">
                <a:tint val="66000"/>
                <a:satMod val="160000"/>
              </a:srgbClr>
            </a:gs>
            <a:gs pos="50000">
              <a:srgbClr val="9D664F">
                <a:tint val="44500"/>
                <a:satMod val="160000"/>
              </a:srgbClr>
            </a:gs>
            <a:gs pos="100000">
              <a:srgbClr val="9D664F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1476238-F4CD-445D-8DD7-79E146C29716}" type="pres">
      <dgm:prSet presAssocID="{4EFE60D6-3E1F-43A4-96FC-F19DCD50C4BD}" presName="ParentText" presStyleLbl="node1" presStyleIdx="1" presStyleCnt="3" custLinFactNeighborX="-35065" custLinFactNeighborY="0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227C9258-CC98-46A4-AE8A-1C1BEDAA3DBB}" type="pres">
      <dgm:prSet presAssocID="{4EFE60D6-3E1F-43A4-96FC-F19DCD50C4BD}" presName="ChildText" presStyleLbl="revTx" presStyleIdx="1" presStyleCnt="3" custScaleX="224361" custLinFactNeighborX="2299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D10D922-6238-4262-B0FE-B39DA2C81B46}" type="pres">
      <dgm:prSet presAssocID="{181E4F56-5B49-44E2-97F4-2FE7E1618AB7}" presName="sibTrans" presStyleCnt="0"/>
      <dgm:spPr/>
    </dgm:pt>
    <dgm:pt modelId="{C0C8AB55-B55B-4517-B8CF-910D2E2DE473}" type="pres">
      <dgm:prSet presAssocID="{903767A2-C191-454B-AA33-EBE6DEA457CB}" presName="composite" presStyleCnt="0"/>
      <dgm:spPr/>
    </dgm:pt>
    <dgm:pt modelId="{6E2F511F-E812-4028-B48A-9AE69A462B77}" type="pres">
      <dgm:prSet presAssocID="{903767A2-C191-454B-AA33-EBE6DEA457CB}" presName="ParentText" presStyleLbl="node1" presStyleIdx="2" presStyleCnt="3" custLinFactNeighborX="-49281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3F5EC12C-8761-467C-B3CC-19E9EE67EED3}" type="pres">
      <dgm:prSet presAssocID="{903767A2-C191-454B-AA33-EBE6DEA457CB}" presName="FinalChildText" presStyleLbl="revTx" presStyleIdx="2" presStyleCnt="3" custScaleX="258760" custLinFactNeighborX="5104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EA0826B-5C95-49B1-8620-E34993ACC680}" srcId="{C4B980C2-912C-4533-99B5-B96E74BADF12}" destId="{17A83ECD-5104-4CAD-AC34-23C21126AEF4}" srcOrd="0" destOrd="0" parTransId="{1FC33D76-EA4E-4ED1-A8C7-32F21023C32E}" sibTransId="{2673C301-D3D1-4C52-A4C0-11FF063C2AE3}"/>
    <dgm:cxn modelId="{3C01DE96-5EB6-4B7E-BE41-CFD861FCFBD4}" srcId="{A690A835-16E1-4D4C-94AD-C33281496C7B}" destId="{C4B980C2-912C-4533-99B5-B96E74BADF12}" srcOrd="0" destOrd="0" parTransId="{61C013CD-A0BD-4560-A4AC-A7877FBE445C}" sibTransId="{DE128DE6-AB9F-4BC8-B09C-4914662A3592}"/>
    <dgm:cxn modelId="{6A1E6F27-7334-4915-BDF4-DD3C4F76CE23}" type="presOf" srcId="{903767A2-C191-454B-AA33-EBE6DEA457CB}" destId="{6E2F511F-E812-4028-B48A-9AE69A462B77}" srcOrd="0" destOrd="0" presId="urn:microsoft.com/office/officeart/2005/8/layout/StepDownProcess"/>
    <dgm:cxn modelId="{1193E4B3-863D-4347-9C49-96197D5C9DB8}" type="presOf" srcId="{0AE211E0-C023-41FF-B9D4-8EDCA97842C7}" destId="{227C9258-CC98-46A4-AE8A-1C1BEDAA3DBB}" srcOrd="0" destOrd="0" presId="urn:microsoft.com/office/officeart/2005/8/layout/StepDownProcess"/>
    <dgm:cxn modelId="{290CC9D5-AC6C-4B50-B9F5-50353A81B4C8}" type="presOf" srcId="{17A83ECD-5104-4CAD-AC34-23C21126AEF4}" destId="{99198F5B-B7CA-4407-B3E8-BF296F43BD56}" srcOrd="0" destOrd="0" presId="urn:microsoft.com/office/officeart/2005/8/layout/StepDownProcess"/>
    <dgm:cxn modelId="{A8244C4B-3D7C-459B-AC2A-A26FD7761C71}" srcId="{A690A835-16E1-4D4C-94AD-C33281496C7B}" destId="{903767A2-C191-454B-AA33-EBE6DEA457CB}" srcOrd="2" destOrd="0" parTransId="{EAAA0E76-AD44-4E75-AF35-F8C70D627E71}" sibTransId="{7AFDEB23-244D-4F09-94D5-DE59B1B9DC95}"/>
    <dgm:cxn modelId="{E81B16E6-24EE-4276-8D39-625F177785B2}" type="presOf" srcId="{C4B980C2-912C-4533-99B5-B96E74BADF12}" destId="{7D9F2997-79F9-4438-94F1-1C8FD11EF515}" srcOrd="0" destOrd="0" presId="urn:microsoft.com/office/officeart/2005/8/layout/StepDownProcess"/>
    <dgm:cxn modelId="{DC9E70C5-E2F8-4D8D-B9CB-26C419447CAA}" type="presOf" srcId="{A690A835-16E1-4D4C-94AD-C33281496C7B}" destId="{4CF53A4E-38B7-4DDF-B649-2D0A23EA72FD}" srcOrd="0" destOrd="0" presId="urn:microsoft.com/office/officeart/2005/8/layout/StepDownProcess"/>
    <dgm:cxn modelId="{D8801F65-EDD5-4DB1-9AF8-7A930BA9CBE7}" srcId="{A690A835-16E1-4D4C-94AD-C33281496C7B}" destId="{4EFE60D6-3E1F-43A4-96FC-F19DCD50C4BD}" srcOrd="1" destOrd="0" parTransId="{E147024D-4E85-4C43-AF2F-B03356E4185E}" sibTransId="{181E4F56-5B49-44E2-97F4-2FE7E1618AB7}"/>
    <dgm:cxn modelId="{8DD2312F-58A6-4D21-808F-895DEEBD3BA9}" type="presOf" srcId="{5313404A-125B-408E-8393-450A795377B0}" destId="{3F5EC12C-8761-467C-B3CC-19E9EE67EED3}" srcOrd="0" destOrd="0" presId="urn:microsoft.com/office/officeart/2005/8/layout/StepDownProcess"/>
    <dgm:cxn modelId="{4A869FF6-C718-46F5-A7CF-B78769BB8906}" type="presOf" srcId="{4EFE60D6-3E1F-43A4-96FC-F19DCD50C4BD}" destId="{71476238-F4CD-445D-8DD7-79E146C29716}" srcOrd="0" destOrd="0" presId="urn:microsoft.com/office/officeart/2005/8/layout/StepDownProcess"/>
    <dgm:cxn modelId="{ABDFD112-7F97-4FA7-A6C9-045A0D67EC7B}" srcId="{903767A2-C191-454B-AA33-EBE6DEA457CB}" destId="{5313404A-125B-408E-8393-450A795377B0}" srcOrd="0" destOrd="0" parTransId="{1281FF9A-4A77-46DC-8A42-6540F1060527}" sibTransId="{C78A7B35-012F-4C3A-8675-DE77D7FE6224}"/>
    <dgm:cxn modelId="{8D1F0842-5C0D-42FF-9FF7-5AADAAF4412C}" srcId="{4EFE60D6-3E1F-43A4-96FC-F19DCD50C4BD}" destId="{0AE211E0-C023-41FF-B9D4-8EDCA97842C7}" srcOrd="0" destOrd="0" parTransId="{ECE83D64-5A9C-4E0B-8612-67B2A19C3F0A}" sibTransId="{A7338DF2-9B66-4827-B998-C17C0202FC23}"/>
    <dgm:cxn modelId="{9A16817A-832A-4E00-860D-86668231D039}" type="presParOf" srcId="{4CF53A4E-38B7-4DDF-B649-2D0A23EA72FD}" destId="{6C255E0F-7F3A-40C5-B46E-42AA916E83B5}" srcOrd="0" destOrd="0" presId="urn:microsoft.com/office/officeart/2005/8/layout/StepDownProcess"/>
    <dgm:cxn modelId="{B1F728C6-6864-4950-819F-42C6F46D0BD5}" type="presParOf" srcId="{6C255E0F-7F3A-40C5-B46E-42AA916E83B5}" destId="{19E6304C-5088-4355-8338-D54307387833}" srcOrd="0" destOrd="0" presId="urn:microsoft.com/office/officeart/2005/8/layout/StepDownProcess"/>
    <dgm:cxn modelId="{E53FBECB-73A7-413E-8AD4-385AE9C5F827}" type="presParOf" srcId="{6C255E0F-7F3A-40C5-B46E-42AA916E83B5}" destId="{7D9F2997-79F9-4438-94F1-1C8FD11EF515}" srcOrd="1" destOrd="0" presId="urn:microsoft.com/office/officeart/2005/8/layout/StepDownProcess"/>
    <dgm:cxn modelId="{70DC7739-316E-4E2B-9AFA-748FDC95FFEE}" type="presParOf" srcId="{6C255E0F-7F3A-40C5-B46E-42AA916E83B5}" destId="{99198F5B-B7CA-4407-B3E8-BF296F43BD56}" srcOrd="2" destOrd="0" presId="urn:microsoft.com/office/officeart/2005/8/layout/StepDownProcess"/>
    <dgm:cxn modelId="{C318D91B-3BF8-4FF5-B001-18482FAEB002}" type="presParOf" srcId="{4CF53A4E-38B7-4DDF-B649-2D0A23EA72FD}" destId="{5C02864A-660C-4944-8173-049C61FFD511}" srcOrd="1" destOrd="0" presId="urn:microsoft.com/office/officeart/2005/8/layout/StepDownProcess"/>
    <dgm:cxn modelId="{3A9C822B-3979-4E7D-B2C0-3A43C6708BF0}" type="presParOf" srcId="{4CF53A4E-38B7-4DDF-B649-2D0A23EA72FD}" destId="{9F6B09AB-AB5D-4D27-89AF-614470C5B778}" srcOrd="2" destOrd="0" presId="urn:microsoft.com/office/officeart/2005/8/layout/StepDownProcess"/>
    <dgm:cxn modelId="{1EFD63AE-9DB4-4ADE-B355-9D511D68EA73}" type="presParOf" srcId="{9F6B09AB-AB5D-4D27-89AF-614470C5B778}" destId="{C4F1F469-B324-4DC8-BDEA-60ECA4C5AFD2}" srcOrd="0" destOrd="0" presId="urn:microsoft.com/office/officeart/2005/8/layout/StepDownProcess"/>
    <dgm:cxn modelId="{34C28874-B0FF-4E73-8D1A-2F27803EE995}" type="presParOf" srcId="{9F6B09AB-AB5D-4D27-89AF-614470C5B778}" destId="{71476238-F4CD-445D-8DD7-79E146C29716}" srcOrd="1" destOrd="0" presId="urn:microsoft.com/office/officeart/2005/8/layout/StepDownProcess"/>
    <dgm:cxn modelId="{A0A68975-AF54-4D35-9C20-E5677D87A4A3}" type="presParOf" srcId="{9F6B09AB-AB5D-4D27-89AF-614470C5B778}" destId="{227C9258-CC98-46A4-AE8A-1C1BEDAA3DBB}" srcOrd="2" destOrd="0" presId="urn:microsoft.com/office/officeart/2005/8/layout/StepDownProcess"/>
    <dgm:cxn modelId="{24D9370F-14D3-4D6F-A57D-7BFE0B03C1F4}" type="presParOf" srcId="{4CF53A4E-38B7-4DDF-B649-2D0A23EA72FD}" destId="{9D10D922-6238-4262-B0FE-B39DA2C81B46}" srcOrd="3" destOrd="0" presId="urn:microsoft.com/office/officeart/2005/8/layout/StepDownProcess"/>
    <dgm:cxn modelId="{8123D5FA-308F-418A-9F7A-524D8B42EF07}" type="presParOf" srcId="{4CF53A4E-38B7-4DDF-B649-2D0A23EA72FD}" destId="{C0C8AB55-B55B-4517-B8CF-910D2E2DE473}" srcOrd="4" destOrd="0" presId="urn:microsoft.com/office/officeart/2005/8/layout/StepDownProcess"/>
    <dgm:cxn modelId="{2E6D1CB2-9DAF-4011-B29A-E1E87FAEF8F6}" type="presParOf" srcId="{C0C8AB55-B55B-4517-B8CF-910D2E2DE473}" destId="{6E2F511F-E812-4028-B48A-9AE69A462B77}" srcOrd="0" destOrd="0" presId="urn:microsoft.com/office/officeart/2005/8/layout/StepDownProcess"/>
    <dgm:cxn modelId="{4B41205F-4DD3-4537-9B51-34CA133DC50D}" type="presParOf" srcId="{C0C8AB55-B55B-4517-B8CF-910D2E2DE473}" destId="{3F5EC12C-8761-467C-B3CC-19E9EE67EE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AE594-890D-4D67-90E2-BEF7D4C17AF4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941EE3-1A60-46ED-8F0B-528B73F69B43}">
      <dgm:prSet phldrT="[Text]"/>
      <dgm:spPr>
        <a:solidFill>
          <a:srgbClr val="1A8BB3"/>
        </a:solidFill>
      </dgm:spPr>
      <dgm:t>
        <a:bodyPr/>
        <a:lstStyle/>
        <a:p>
          <a:r>
            <a:rPr lang="en-US" dirty="0" smtClean="0"/>
            <a:t>Current Limitations</a:t>
          </a:r>
          <a:endParaRPr lang="en-US" dirty="0"/>
        </a:p>
      </dgm:t>
    </dgm:pt>
    <dgm:pt modelId="{1F3131BD-F460-47BB-98AF-4C79D9268BDC}" type="parTrans" cxnId="{222DC856-4B2B-48B8-B4B8-D45A85A9A60E}">
      <dgm:prSet/>
      <dgm:spPr/>
      <dgm:t>
        <a:bodyPr/>
        <a:lstStyle/>
        <a:p>
          <a:endParaRPr lang="en-US"/>
        </a:p>
      </dgm:t>
    </dgm:pt>
    <dgm:pt modelId="{093AF2AD-6B59-4B77-9564-2046D910C438}" type="sibTrans" cxnId="{222DC856-4B2B-48B8-B4B8-D45A85A9A60E}">
      <dgm:prSet/>
      <dgm:spPr/>
      <dgm:t>
        <a:bodyPr/>
        <a:lstStyle/>
        <a:p>
          <a:endParaRPr lang="en-US"/>
        </a:p>
      </dgm:t>
    </dgm:pt>
    <dgm:pt modelId="{F482C8E5-A273-4BBE-ABD0-5FB97A9592A2}">
      <dgm:prSet phldrT="[Text]" custT="1"/>
      <dgm:spPr>
        <a:ln>
          <a:solidFill>
            <a:srgbClr val="1A8BB3"/>
          </a:solidFill>
        </a:ln>
      </dgm:spPr>
      <dgm:t>
        <a:bodyPr/>
        <a:lstStyle/>
        <a:p>
          <a:r>
            <a:rPr lang="en-US" sz="1600" dirty="0" smtClean="0"/>
            <a:t>Perceived Safety</a:t>
          </a:r>
          <a:endParaRPr lang="en-US" sz="1600" dirty="0"/>
        </a:p>
      </dgm:t>
    </dgm:pt>
    <dgm:pt modelId="{62C2B78D-CD65-4691-B182-69243531FAC4}" type="parTrans" cxnId="{8C919599-B4A4-495F-A7F7-0CAD952B27AB}">
      <dgm:prSet/>
      <dgm:spPr/>
      <dgm:t>
        <a:bodyPr/>
        <a:lstStyle/>
        <a:p>
          <a:endParaRPr lang="en-US"/>
        </a:p>
      </dgm:t>
    </dgm:pt>
    <dgm:pt modelId="{D34894F2-8088-4AB1-A98E-03218BFD854A}" type="sibTrans" cxnId="{8C919599-B4A4-495F-A7F7-0CAD952B27AB}">
      <dgm:prSet/>
      <dgm:spPr/>
      <dgm:t>
        <a:bodyPr/>
        <a:lstStyle/>
        <a:p>
          <a:endParaRPr lang="en-US"/>
        </a:p>
      </dgm:t>
    </dgm:pt>
    <dgm:pt modelId="{1980FCFA-9FDD-4785-9907-57717FE1E032}">
      <dgm:prSet phldrT="[Text]" custT="1"/>
      <dgm:spPr>
        <a:ln>
          <a:solidFill>
            <a:srgbClr val="1A8BB3"/>
          </a:solidFill>
        </a:ln>
      </dgm:spPr>
      <dgm:t>
        <a:bodyPr/>
        <a:lstStyle/>
        <a:p>
          <a:r>
            <a:rPr lang="en-US" sz="1600" dirty="0" smtClean="0"/>
            <a:t>Reactive</a:t>
          </a:r>
          <a:endParaRPr lang="en-US" sz="1600" dirty="0"/>
        </a:p>
      </dgm:t>
    </dgm:pt>
    <dgm:pt modelId="{70953A50-7959-4773-8D00-0D3554B247B4}" type="parTrans" cxnId="{64069406-E473-41A5-BE01-39655C427C68}">
      <dgm:prSet/>
      <dgm:spPr/>
      <dgm:t>
        <a:bodyPr/>
        <a:lstStyle/>
        <a:p>
          <a:endParaRPr lang="en-US"/>
        </a:p>
      </dgm:t>
    </dgm:pt>
    <dgm:pt modelId="{95F92E9B-C4F7-496B-AA33-750E14261933}" type="sibTrans" cxnId="{64069406-E473-41A5-BE01-39655C427C68}">
      <dgm:prSet/>
      <dgm:spPr/>
      <dgm:t>
        <a:bodyPr/>
        <a:lstStyle/>
        <a:p>
          <a:endParaRPr lang="en-US"/>
        </a:p>
      </dgm:t>
    </dgm:pt>
    <dgm:pt modelId="{F7E744FC-1239-46FB-9E56-2BB733B95B98}">
      <dgm:prSet phldrT="[Text]"/>
      <dgm:spPr>
        <a:solidFill>
          <a:srgbClr val="9D664F"/>
        </a:solidFill>
      </dgm:spPr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82228EF4-B31D-45F3-94D6-8539FC990F67}" type="parTrans" cxnId="{48A179D6-EFA3-4A93-9202-454DF76D7BEF}">
      <dgm:prSet/>
      <dgm:spPr/>
      <dgm:t>
        <a:bodyPr/>
        <a:lstStyle/>
        <a:p>
          <a:endParaRPr lang="en-US"/>
        </a:p>
      </dgm:t>
    </dgm:pt>
    <dgm:pt modelId="{05183043-CD82-4F41-B7B3-DCDBF0279008}" type="sibTrans" cxnId="{48A179D6-EFA3-4A93-9202-454DF76D7BEF}">
      <dgm:prSet/>
      <dgm:spPr/>
      <dgm:t>
        <a:bodyPr/>
        <a:lstStyle/>
        <a:p>
          <a:endParaRPr lang="en-US"/>
        </a:p>
      </dgm:t>
    </dgm:pt>
    <dgm:pt modelId="{9B8ECE41-3FDC-423B-AACD-F19327CFE94E}">
      <dgm:prSet phldrT="[Text]"/>
      <dgm:spPr>
        <a:ln>
          <a:solidFill>
            <a:srgbClr val="9D664F"/>
          </a:solidFill>
        </a:ln>
      </dgm:spPr>
      <dgm:t>
        <a:bodyPr/>
        <a:lstStyle/>
        <a:p>
          <a:r>
            <a:rPr lang="en-US" dirty="0" smtClean="0"/>
            <a:t>Objective Safety</a:t>
          </a:r>
          <a:endParaRPr lang="en-US" dirty="0"/>
        </a:p>
      </dgm:t>
    </dgm:pt>
    <dgm:pt modelId="{29434CD6-C9DF-42F1-A0F7-1C01AF22572A}" type="parTrans" cxnId="{20D1270C-47AC-4D43-BA02-C937858FA04F}">
      <dgm:prSet/>
      <dgm:spPr/>
      <dgm:t>
        <a:bodyPr/>
        <a:lstStyle/>
        <a:p>
          <a:endParaRPr lang="en-US"/>
        </a:p>
      </dgm:t>
    </dgm:pt>
    <dgm:pt modelId="{64D588C7-57AF-4227-A6DE-2BDC7DDA441B}" type="sibTrans" cxnId="{20D1270C-47AC-4D43-BA02-C937858FA04F}">
      <dgm:prSet/>
      <dgm:spPr/>
      <dgm:t>
        <a:bodyPr/>
        <a:lstStyle/>
        <a:p>
          <a:endParaRPr lang="en-US"/>
        </a:p>
      </dgm:t>
    </dgm:pt>
    <dgm:pt modelId="{08136A0C-C822-4901-A4C0-10E3A776C7FB}">
      <dgm:prSet phldrT="[Text]"/>
      <dgm:spPr>
        <a:ln>
          <a:solidFill>
            <a:srgbClr val="9D664F"/>
          </a:solidFill>
        </a:ln>
      </dgm:spPr>
      <dgm:t>
        <a:bodyPr/>
        <a:lstStyle/>
        <a:p>
          <a:r>
            <a:rPr lang="en-US" dirty="0" smtClean="0"/>
            <a:t>Proactive</a:t>
          </a:r>
          <a:endParaRPr lang="en-US" dirty="0"/>
        </a:p>
      </dgm:t>
    </dgm:pt>
    <dgm:pt modelId="{697E8BDE-2D23-4789-8C04-AB02B82908F5}" type="parTrans" cxnId="{11056D71-B300-41F3-8468-8C11B2180D05}">
      <dgm:prSet/>
      <dgm:spPr/>
      <dgm:t>
        <a:bodyPr/>
        <a:lstStyle/>
        <a:p>
          <a:endParaRPr lang="en-US"/>
        </a:p>
      </dgm:t>
    </dgm:pt>
    <dgm:pt modelId="{81DCB8CE-9BF9-4638-9AA9-9781B09B7A41}" type="sibTrans" cxnId="{11056D71-B300-41F3-8468-8C11B2180D05}">
      <dgm:prSet/>
      <dgm:spPr/>
      <dgm:t>
        <a:bodyPr/>
        <a:lstStyle/>
        <a:p>
          <a:endParaRPr lang="en-US"/>
        </a:p>
      </dgm:t>
    </dgm:pt>
    <dgm:pt modelId="{7408FB7C-BF90-4B3F-9109-B050DFDAFC3B}">
      <dgm:prSet/>
      <dgm:spPr>
        <a:ln>
          <a:solidFill>
            <a:srgbClr val="9D664F"/>
          </a:solidFill>
        </a:ln>
      </dgm:spPr>
      <dgm:t>
        <a:bodyPr/>
        <a:lstStyle/>
        <a:p>
          <a:r>
            <a:rPr lang="en-US" dirty="0" smtClean="0"/>
            <a:t>Repeatable</a:t>
          </a:r>
          <a:endParaRPr lang="en-US" dirty="0"/>
        </a:p>
      </dgm:t>
    </dgm:pt>
    <dgm:pt modelId="{94A747CA-3175-4C31-A0FA-2296D4600EE2}" type="parTrans" cxnId="{4CCCD368-2584-4A53-9199-2DE5768AF4AB}">
      <dgm:prSet/>
      <dgm:spPr/>
      <dgm:t>
        <a:bodyPr/>
        <a:lstStyle/>
        <a:p>
          <a:endParaRPr lang="en-US"/>
        </a:p>
      </dgm:t>
    </dgm:pt>
    <dgm:pt modelId="{44CA77BA-21F5-4E5D-A40A-BC34D8DBC931}" type="sibTrans" cxnId="{4CCCD368-2584-4A53-9199-2DE5768AF4AB}">
      <dgm:prSet/>
      <dgm:spPr/>
      <dgm:t>
        <a:bodyPr/>
        <a:lstStyle/>
        <a:p>
          <a:endParaRPr lang="en-US"/>
        </a:p>
      </dgm:t>
    </dgm:pt>
    <dgm:pt modelId="{59077ED0-C07E-44CC-8408-88ED4195C8E2}">
      <dgm:prSet custT="1"/>
      <dgm:spPr>
        <a:ln>
          <a:solidFill>
            <a:srgbClr val="1A8BB3"/>
          </a:solidFill>
        </a:ln>
      </dgm:spPr>
      <dgm:t>
        <a:bodyPr/>
        <a:lstStyle/>
        <a:p>
          <a:r>
            <a:rPr lang="en-US" sz="1600" dirty="0" smtClean="0"/>
            <a:t>One-time</a:t>
          </a:r>
          <a:endParaRPr lang="en-US" sz="1600" dirty="0"/>
        </a:p>
      </dgm:t>
    </dgm:pt>
    <dgm:pt modelId="{CE81AD2D-8454-4CD9-B7B8-E82E349A5394}" type="parTrans" cxnId="{91C3B0CF-9B9A-4F82-BDCD-1C3F2A22912A}">
      <dgm:prSet/>
      <dgm:spPr/>
      <dgm:t>
        <a:bodyPr/>
        <a:lstStyle/>
        <a:p>
          <a:endParaRPr lang="en-US"/>
        </a:p>
      </dgm:t>
    </dgm:pt>
    <dgm:pt modelId="{D49588E1-5133-42E5-A20E-F2E7EB4FD806}" type="sibTrans" cxnId="{91C3B0CF-9B9A-4F82-BDCD-1C3F2A22912A}">
      <dgm:prSet/>
      <dgm:spPr/>
      <dgm:t>
        <a:bodyPr/>
        <a:lstStyle/>
        <a:p>
          <a:endParaRPr lang="en-US"/>
        </a:p>
      </dgm:t>
    </dgm:pt>
    <dgm:pt modelId="{7CC1ECAE-4570-4F81-9FA6-617B4F03CF42}">
      <dgm:prSet custT="1"/>
      <dgm:spPr>
        <a:ln>
          <a:solidFill>
            <a:srgbClr val="1A8BB3"/>
          </a:solidFill>
        </a:ln>
      </dgm:spPr>
      <dgm:t>
        <a:bodyPr/>
        <a:lstStyle/>
        <a:p>
          <a:r>
            <a:rPr lang="en-US" sz="1600" dirty="0" smtClean="0"/>
            <a:t>Individual Efforts</a:t>
          </a:r>
          <a:endParaRPr lang="en-US" sz="1600" dirty="0"/>
        </a:p>
      </dgm:t>
    </dgm:pt>
    <dgm:pt modelId="{BBC1FE78-17AB-4687-BDA9-E98DA150AB9D}" type="parTrans" cxnId="{0E3B63B4-B85B-4DEA-99E0-982DFEB6C5FD}">
      <dgm:prSet/>
      <dgm:spPr/>
      <dgm:t>
        <a:bodyPr/>
        <a:lstStyle/>
        <a:p>
          <a:endParaRPr lang="en-US"/>
        </a:p>
      </dgm:t>
    </dgm:pt>
    <dgm:pt modelId="{DFA9FE67-5B20-495A-9796-3851A1F82FBA}" type="sibTrans" cxnId="{0E3B63B4-B85B-4DEA-99E0-982DFEB6C5FD}">
      <dgm:prSet/>
      <dgm:spPr/>
      <dgm:t>
        <a:bodyPr/>
        <a:lstStyle/>
        <a:p>
          <a:endParaRPr lang="en-US"/>
        </a:p>
      </dgm:t>
    </dgm:pt>
    <dgm:pt modelId="{1993EED4-D14A-449C-96DB-273F2F73D684}">
      <dgm:prSet/>
      <dgm:spPr>
        <a:ln>
          <a:solidFill>
            <a:srgbClr val="9D664F"/>
          </a:solidFill>
        </a:ln>
      </dgm:spPr>
      <dgm:t>
        <a:bodyPr/>
        <a:lstStyle/>
        <a:p>
          <a:r>
            <a:rPr lang="en-US" dirty="0" smtClean="0"/>
            <a:t>Coordinated Efforts</a:t>
          </a:r>
          <a:endParaRPr lang="en-US" dirty="0"/>
        </a:p>
      </dgm:t>
    </dgm:pt>
    <dgm:pt modelId="{C98BB8FB-9CA1-4EDD-A22D-5163A6F52E70}" type="parTrans" cxnId="{BA2ECF5C-F980-4B60-9656-801BEFF3A615}">
      <dgm:prSet/>
      <dgm:spPr/>
      <dgm:t>
        <a:bodyPr/>
        <a:lstStyle/>
        <a:p>
          <a:endParaRPr lang="en-US"/>
        </a:p>
      </dgm:t>
    </dgm:pt>
    <dgm:pt modelId="{4331ED7C-4AF5-4F20-9E52-6D83D2165C3B}" type="sibTrans" cxnId="{BA2ECF5C-F980-4B60-9656-801BEFF3A615}">
      <dgm:prSet/>
      <dgm:spPr/>
      <dgm:t>
        <a:bodyPr/>
        <a:lstStyle/>
        <a:p>
          <a:endParaRPr lang="en-US"/>
        </a:p>
      </dgm:t>
    </dgm:pt>
    <dgm:pt modelId="{49AB30BA-ED46-403D-8DAC-C97AE0949E81}" type="pres">
      <dgm:prSet presAssocID="{3F6AE594-890D-4D67-90E2-BEF7D4C17A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36B743-66D4-4109-A045-79C8E61A52B1}" type="pres">
      <dgm:prSet presAssocID="{D7941EE3-1A60-46ED-8F0B-528B73F69B43}" presName="root" presStyleCnt="0"/>
      <dgm:spPr/>
      <dgm:t>
        <a:bodyPr/>
        <a:lstStyle/>
        <a:p>
          <a:endParaRPr lang="en-US"/>
        </a:p>
      </dgm:t>
    </dgm:pt>
    <dgm:pt modelId="{B1A740B1-EC6E-4365-BF6E-AFB4F8962952}" type="pres">
      <dgm:prSet presAssocID="{D7941EE3-1A60-46ED-8F0B-528B73F69B43}" presName="rootComposite" presStyleCnt="0"/>
      <dgm:spPr/>
      <dgm:t>
        <a:bodyPr/>
        <a:lstStyle/>
        <a:p>
          <a:endParaRPr lang="en-US"/>
        </a:p>
      </dgm:t>
    </dgm:pt>
    <dgm:pt modelId="{07FB3A84-C522-4AEB-8556-3B491DCF44F3}" type="pres">
      <dgm:prSet presAssocID="{D7941EE3-1A60-46ED-8F0B-528B73F69B43}" presName="rootText" presStyleLbl="node1" presStyleIdx="0" presStyleCnt="2" custLinFactNeighborX="-37653"/>
      <dgm:spPr/>
      <dgm:t>
        <a:bodyPr/>
        <a:lstStyle/>
        <a:p>
          <a:endParaRPr lang="en-US"/>
        </a:p>
      </dgm:t>
    </dgm:pt>
    <dgm:pt modelId="{C08588A7-C8CB-427A-8FFE-795D5B2FC9A0}" type="pres">
      <dgm:prSet presAssocID="{D7941EE3-1A60-46ED-8F0B-528B73F69B43}" presName="rootConnector" presStyleLbl="node1" presStyleIdx="0" presStyleCnt="2"/>
      <dgm:spPr/>
      <dgm:t>
        <a:bodyPr/>
        <a:lstStyle/>
        <a:p>
          <a:endParaRPr lang="en-US"/>
        </a:p>
      </dgm:t>
    </dgm:pt>
    <dgm:pt modelId="{AE683BA5-4908-4F35-BD9F-19934AC364C2}" type="pres">
      <dgm:prSet presAssocID="{D7941EE3-1A60-46ED-8F0B-528B73F69B43}" presName="childShape" presStyleCnt="0"/>
      <dgm:spPr/>
      <dgm:t>
        <a:bodyPr/>
        <a:lstStyle/>
        <a:p>
          <a:endParaRPr lang="en-US"/>
        </a:p>
      </dgm:t>
    </dgm:pt>
    <dgm:pt modelId="{1B9BD2CE-910B-41DA-8007-4F46DE57E5A4}" type="pres">
      <dgm:prSet presAssocID="{62C2B78D-CD65-4691-B182-69243531FAC4}" presName="Name13" presStyleLbl="parChTrans1D2" presStyleIdx="0" presStyleCnt="8"/>
      <dgm:spPr/>
      <dgm:t>
        <a:bodyPr/>
        <a:lstStyle/>
        <a:p>
          <a:endParaRPr lang="en-US"/>
        </a:p>
      </dgm:t>
    </dgm:pt>
    <dgm:pt modelId="{6033CF93-44C8-414F-AC58-FAEC7A350D29}" type="pres">
      <dgm:prSet presAssocID="{F482C8E5-A273-4BBE-ABD0-5FB97A9592A2}" presName="childText" presStyleLbl="bgAcc1" presStyleIdx="0" presStyleCnt="8" custScaleX="113778" custLinFactNeighborX="-32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AD0AE-C807-4025-B993-7C3075BAF1C9}" type="pres">
      <dgm:prSet presAssocID="{70953A50-7959-4773-8D00-0D3554B247B4}" presName="Name13" presStyleLbl="parChTrans1D2" presStyleIdx="1" presStyleCnt="8"/>
      <dgm:spPr/>
      <dgm:t>
        <a:bodyPr/>
        <a:lstStyle/>
        <a:p>
          <a:endParaRPr lang="en-US"/>
        </a:p>
      </dgm:t>
    </dgm:pt>
    <dgm:pt modelId="{3BE6864C-2228-4134-B80A-A45594B4DEF1}" type="pres">
      <dgm:prSet presAssocID="{1980FCFA-9FDD-4785-9907-57717FE1E032}" presName="childText" presStyleLbl="bgAcc1" presStyleIdx="1" presStyleCnt="8" custScaleX="113778" custLinFactNeighborX="-32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ABC18-867C-49BA-B117-11DF90F0D5CC}" type="pres">
      <dgm:prSet presAssocID="{CE81AD2D-8454-4CD9-B7B8-E82E349A5394}" presName="Name13" presStyleLbl="parChTrans1D2" presStyleIdx="2" presStyleCnt="8"/>
      <dgm:spPr/>
      <dgm:t>
        <a:bodyPr/>
        <a:lstStyle/>
        <a:p>
          <a:endParaRPr lang="en-US"/>
        </a:p>
      </dgm:t>
    </dgm:pt>
    <dgm:pt modelId="{356A1F7C-1722-4231-8EFF-4F7FA41A34E0}" type="pres">
      <dgm:prSet presAssocID="{59077ED0-C07E-44CC-8408-88ED4195C8E2}" presName="childText" presStyleLbl="bgAcc1" presStyleIdx="2" presStyleCnt="8" custScaleX="113778" custLinFactNeighborX="-32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6B1FE-A68F-464D-A860-8726D4F0B6B2}" type="pres">
      <dgm:prSet presAssocID="{BBC1FE78-17AB-4687-BDA9-E98DA150AB9D}" presName="Name13" presStyleLbl="parChTrans1D2" presStyleIdx="3" presStyleCnt="8"/>
      <dgm:spPr/>
      <dgm:t>
        <a:bodyPr/>
        <a:lstStyle/>
        <a:p>
          <a:endParaRPr lang="en-US"/>
        </a:p>
      </dgm:t>
    </dgm:pt>
    <dgm:pt modelId="{ADE0865A-9062-4CD5-8E68-556BFE731912}" type="pres">
      <dgm:prSet presAssocID="{7CC1ECAE-4570-4F81-9FA6-617B4F03CF42}" presName="childText" presStyleLbl="bgAcc1" presStyleIdx="3" presStyleCnt="8" custScaleX="113778" custLinFactNeighborX="-32286" custLinFactNeighborY="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9B040-BFAC-49A7-9CE7-12E01D32DD21}" type="pres">
      <dgm:prSet presAssocID="{F7E744FC-1239-46FB-9E56-2BB733B95B98}" presName="root" presStyleCnt="0"/>
      <dgm:spPr/>
      <dgm:t>
        <a:bodyPr/>
        <a:lstStyle/>
        <a:p>
          <a:endParaRPr lang="en-US"/>
        </a:p>
      </dgm:t>
    </dgm:pt>
    <dgm:pt modelId="{658A07FC-E11B-4632-B3B3-7352C085E4C5}" type="pres">
      <dgm:prSet presAssocID="{F7E744FC-1239-46FB-9E56-2BB733B95B98}" presName="rootComposite" presStyleCnt="0"/>
      <dgm:spPr/>
      <dgm:t>
        <a:bodyPr/>
        <a:lstStyle/>
        <a:p>
          <a:endParaRPr lang="en-US"/>
        </a:p>
      </dgm:t>
    </dgm:pt>
    <dgm:pt modelId="{11AD944C-0C3F-4DBC-BFC3-13ED0A55301A}" type="pres">
      <dgm:prSet presAssocID="{F7E744FC-1239-46FB-9E56-2BB733B95B98}" presName="rootText" presStyleLbl="node1" presStyleIdx="1" presStyleCnt="2"/>
      <dgm:spPr/>
      <dgm:t>
        <a:bodyPr/>
        <a:lstStyle/>
        <a:p>
          <a:endParaRPr lang="en-US"/>
        </a:p>
      </dgm:t>
    </dgm:pt>
    <dgm:pt modelId="{D54C15FD-E6AA-4E1C-922B-35BC071814B1}" type="pres">
      <dgm:prSet presAssocID="{F7E744FC-1239-46FB-9E56-2BB733B95B98}" presName="rootConnector" presStyleLbl="node1" presStyleIdx="1" presStyleCnt="2"/>
      <dgm:spPr/>
      <dgm:t>
        <a:bodyPr/>
        <a:lstStyle/>
        <a:p>
          <a:endParaRPr lang="en-US"/>
        </a:p>
      </dgm:t>
    </dgm:pt>
    <dgm:pt modelId="{91F0DECA-820C-4EFD-ABE6-DC9F6F9F3F7A}" type="pres">
      <dgm:prSet presAssocID="{F7E744FC-1239-46FB-9E56-2BB733B95B98}" presName="childShape" presStyleCnt="0"/>
      <dgm:spPr/>
      <dgm:t>
        <a:bodyPr/>
        <a:lstStyle/>
        <a:p>
          <a:endParaRPr lang="en-US"/>
        </a:p>
      </dgm:t>
    </dgm:pt>
    <dgm:pt modelId="{9D2E1A1A-CCED-41B9-BEF2-C783EC9DC1D8}" type="pres">
      <dgm:prSet presAssocID="{29434CD6-C9DF-42F1-A0F7-1C01AF22572A}" presName="Name13" presStyleLbl="parChTrans1D2" presStyleIdx="4" presStyleCnt="8"/>
      <dgm:spPr/>
      <dgm:t>
        <a:bodyPr/>
        <a:lstStyle/>
        <a:p>
          <a:endParaRPr lang="en-US"/>
        </a:p>
      </dgm:t>
    </dgm:pt>
    <dgm:pt modelId="{E097D5B4-527F-4B21-A533-F666587DDBA2}" type="pres">
      <dgm:prSet presAssocID="{9B8ECE41-3FDC-423B-AACD-F19327CFE94E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10071-A6AD-4CFE-8B16-DB7D7CAC9687}" type="pres">
      <dgm:prSet presAssocID="{697E8BDE-2D23-4789-8C04-AB02B82908F5}" presName="Name13" presStyleLbl="parChTrans1D2" presStyleIdx="5" presStyleCnt="8"/>
      <dgm:spPr/>
      <dgm:t>
        <a:bodyPr/>
        <a:lstStyle/>
        <a:p>
          <a:endParaRPr lang="en-US"/>
        </a:p>
      </dgm:t>
    </dgm:pt>
    <dgm:pt modelId="{AD464962-D2C3-48A7-AA07-AD7EEC69CC72}" type="pres">
      <dgm:prSet presAssocID="{08136A0C-C822-4901-A4C0-10E3A776C7FB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A6015-AC9D-4799-819C-9D8CD1BC0781}" type="pres">
      <dgm:prSet presAssocID="{94A747CA-3175-4C31-A0FA-2296D4600EE2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5860430-A57E-4DAB-92E5-55F434F327F3}" type="pres">
      <dgm:prSet presAssocID="{7408FB7C-BF90-4B3F-9109-B050DFDAFC3B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BBAFA-A7D8-4E73-9392-1C75B8E788B1}" type="pres">
      <dgm:prSet presAssocID="{C98BB8FB-9CA1-4EDD-A22D-5163A6F52E70}" presName="Name13" presStyleLbl="parChTrans1D2" presStyleIdx="7" presStyleCnt="8"/>
      <dgm:spPr/>
      <dgm:t>
        <a:bodyPr/>
        <a:lstStyle/>
        <a:p>
          <a:endParaRPr lang="en-US"/>
        </a:p>
      </dgm:t>
    </dgm:pt>
    <dgm:pt modelId="{0C01D31E-47B5-402A-AB72-D48D993BE4F2}" type="pres">
      <dgm:prSet presAssocID="{1993EED4-D14A-449C-96DB-273F2F73D684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B91052-3E9D-4B1D-9F30-F461672C3710}" type="presOf" srcId="{94A747CA-3175-4C31-A0FA-2296D4600EE2}" destId="{DF0A6015-AC9D-4799-819C-9D8CD1BC0781}" srcOrd="0" destOrd="0" presId="urn:microsoft.com/office/officeart/2005/8/layout/hierarchy3"/>
    <dgm:cxn modelId="{120B09F0-AC2A-445E-80F7-DEEE8554801E}" type="presOf" srcId="{F482C8E5-A273-4BBE-ABD0-5FB97A9592A2}" destId="{6033CF93-44C8-414F-AC58-FAEC7A350D29}" srcOrd="0" destOrd="0" presId="urn:microsoft.com/office/officeart/2005/8/layout/hierarchy3"/>
    <dgm:cxn modelId="{222DC856-4B2B-48B8-B4B8-D45A85A9A60E}" srcId="{3F6AE594-890D-4D67-90E2-BEF7D4C17AF4}" destId="{D7941EE3-1A60-46ED-8F0B-528B73F69B43}" srcOrd="0" destOrd="0" parTransId="{1F3131BD-F460-47BB-98AF-4C79D9268BDC}" sibTransId="{093AF2AD-6B59-4B77-9564-2046D910C438}"/>
    <dgm:cxn modelId="{EA8AF2FE-A704-4AEC-AB22-F89A3E8D9A44}" type="presOf" srcId="{62C2B78D-CD65-4691-B182-69243531FAC4}" destId="{1B9BD2CE-910B-41DA-8007-4F46DE57E5A4}" srcOrd="0" destOrd="0" presId="urn:microsoft.com/office/officeart/2005/8/layout/hierarchy3"/>
    <dgm:cxn modelId="{71DE74E5-6811-4CCF-A325-E24EFC2500A4}" type="presOf" srcId="{BBC1FE78-17AB-4687-BDA9-E98DA150AB9D}" destId="{7F86B1FE-A68F-464D-A860-8726D4F0B6B2}" srcOrd="0" destOrd="0" presId="urn:microsoft.com/office/officeart/2005/8/layout/hierarchy3"/>
    <dgm:cxn modelId="{8712C0CB-F098-40C7-8A10-C53B13F5D6E5}" type="presOf" srcId="{08136A0C-C822-4901-A4C0-10E3A776C7FB}" destId="{AD464962-D2C3-48A7-AA07-AD7EEC69CC72}" srcOrd="0" destOrd="0" presId="urn:microsoft.com/office/officeart/2005/8/layout/hierarchy3"/>
    <dgm:cxn modelId="{91C3B0CF-9B9A-4F82-BDCD-1C3F2A22912A}" srcId="{D7941EE3-1A60-46ED-8F0B-528B73F69B43}" destId="{59077ED0-C07E-44CC-8408-88ED4195C8E2}" srcOrd="2" destOrd="0" parTransId="{CE81AD2D-8454-4CD9-B7B8-E82E349A5394}" sibTransId="{D49588E1-5133-42E5-A20E-F2E7EB4FD806}"/>
    <dgm:cxn modelId="{E56351D3-8297-4DB3-BA27-EAC9DC8D4F81}" type="presOf" srcId="{F7E744FC-1239-46FB-9E56-2BB733B95B98}" destId="{D54C15FD-E6AA-4E1C-922B-35BC071814B1}" srcOrd="1" destOrd="0" presId="urn:microsoft.com/office/officeart/2005/8/layout/hierarchy3"/>
    <dgm:cxn modelId="{C962C45E-6577-466D-8EEF-3D54D31471E3}" type="presOf" srcId="{F7E744FC-1239-46FB-9E56-2BB733B95B98}" destId="{11AD944C-0C3F-4DBC-BFC3-13ED0A55301A}" srcOrd="0" destOrd="0" presId="urn:microsoft.com/office/officeart/2005/8/layout/hierarchy3"/>
    <dgm:cxn modelId="{0E3B63B4-B85B-4DEA-99E0-982DFEB6C5FD}" srcId="{D7941EE3-1A60-46ED-8F0B-528B73F69B43}" destId="{7CC1ECAE-4570-4F81-9FA6-617B4F03CF42}" srcOrd="3" destOrd="0" parTransId="{BBC1FE78-17AB-4687-BDA9-E98DA150AB9D}" sibTransId="{DFA9FE67-5B20-495A-9796-3851A1F82FBA}"/>
    <dgm:cxn modelId="{B9F5BB32-676D-4E67-AD80-EC57F09D0037}" type="presOf" srcId="{9B8ECE41-3FDC-423B-AACD-F19327CFE94E}" destId="{E097D5B4-527F-4B21-A533-F666587DDBA2}" srcOrd="0" destOrd="0" presId="urn:microsoft.com/office/officeart/2005/8/layout/hierarchy3"/>
    <dgm:cxn modelId="{28E6A97D-9492-4D0E-B6DE-CB9D996AE239}" type="presOf" srcId="{7CC1ECAE-4570-4F81-9FA6-617B4F03CF42}" destId="{ADE0865A-9062-4CD5-8E68-556BFE731912}" srcOrd="0" destOrd="0" presId="urn:microsoft.com/office/officeart/2005/8/layout/hierarchy3"/>
    <dgm:cxn modelId="{BA2ECF5C-F980-4B60-9656-801BEFF3A615}" srcId="{F7E744FC-1239-46FB-9E56-2BB733B95B98}" destId="{1993EED4-D14A-449C-96DB-273F2F73D684}" srcOrd="3" destOrd="0" parTransId="{C98BB8FB-9CA1-4EDD-A22D-5163A6F52E70}" sibTransId="{4331ED7C-4AF5-4F20-9E52-6D83D2165C3B}"/>
    <dgm:cxn modelId="{59145F23-1443-4BBC-AA48-B3724F9ACB33}" type="presOf" srcId="{D7941EE3-1A60-46ED-8F0B-528B73F69B43}" destId="{C08588A7-C8CB-427A-8FFE-795D5B2FC9A0}" srcOrd="1" destOrd="0" presId="urn:microsoft.com/office/officeart/2005/8/layout/hierarchy3"/>
    <dgm:cxn modelId="{43BA8023-C72E-46D5-AEFF-2D94152A3FA1}" type="presOf" srcId="{7408FB7C-BF90-4B3F-9109-B050DFDAFC3B}" destId="{A5860430-A57E-4DAB-92E5-55F434F327F3}" srcOrd="0" destOrd="0" presId="urn:microsoft.com/office/officeart/2005/8/layout/hierarchy3"/>
    <dgm:cxn modelId="{64069406-E473-41A5-BE01-39655C427C68}" srcId="{D7941EE3-1A60-46ED-8F0B-528B73F69B43}" destId="{1980FCFA-9FDD-4785-9907-57717FE1E032}" srcOrd="1" destOrd="0" parTransId="{70953A50-7959-4773-8D00-0D3554B247B4}" sibTransId="{95F92E9B-C4F7-496B-AA33-750E14261933}"/>
    <dgm:cxn modelId="{11056D71-B300-41F3-8468-8C11B2180D05}" srcId="{F7E744FC-1239-46FB-9E56-2BB733B95B98}" destId="{08136A0C-C822-4901-A4C0-10E3A776C7FB}" srcOrd="1" destOrd="0" parTransId="{697E8BDE-2D23-4789-8C04-AB02B82908F5}" sibTransId="{81DCB8CE-9BF9-4638-9AA9-9781B09B7A41}"/>
    <dgm:cxn modelId="{69B54833-5DC1-424A-A29C-A68CE4B8DB40}" type="presOf" srcId="{CE81AD2D-8454-4CD9-B7B8-E82E349A5394}" destId="{67CABC18-867C-49BA-B117-11DF90F0D5CC}" srcOrd="0" destOrd="0" presId="urn:microsoft.com/office/officeart/2005/8/layout/hierarchy3"/>
    <dgm:cxn modelId="{20D1270C-47AC-4D43-BA02-C937858FA04F}" srcId="{F7E744FC-1239-46FB-9E56-2BB733B95B98}" destId="{9B8ECE41-3FDC-423B-AACD-F19327CFE94E}" srcOrd="0" destOrd="0" parTransId="{29434CD6-C9DF-42F1-A0F7-1C01AF22572A}" sibTransId="{64D588C7-57AF-4227-A6DE-2BDC7DDA441B}"/>
    <dgm:cxn modelId="{1C0C2737-6049-4830-B03A-765853495EF2}" type="presOf" srcId="{3F6AE594-890D-4D67-90E2-BEF7D4C17AF4}" destId="{49AB30BA-ED46-403D-8DAC-C97AE0949E81}" srcOrd="0" destOrd="0" presId="urn:microsoft.com/office/officeart/2005/8/layout/hierarchy3"/>
    <dgm:cxn modelId="{D41048ED-574F-4FB0-93D4-75924D84BC09}" type="presOf" srcId="{70953A50-7959-4773-8D00-0D3554B247B4}" destId="{98DAD0AE-C807-4025-B993-7C3075BAF1C9}" srcOrd="0" destOrd="0" presId="urn:microsoft.com/office/officeart/2005/8/layout/hierarchy3"/>
    <dgm:cxn modelId="{510196C4-91D7-4254-BABB-08C95AC27305}" type="presOf" srcId="{697E8BDE-2D23-4789-8C04-AB02B82908F5}" destId="{EFC10071-A6AD-4CFE-8B16-DB7D7CAC9687}" srcOrd="0" destOrd="0" presId="urn:microsoft.com/office/officeart/2005/8/layout/hierarchy3"/>
    <dgm:cxn modelId="{35A98277-87C5-4A22-8E11-A9FC278D69E4}" type="presOf" srcId="{59077ED0-C07E-44CC-8408-88ED4195C8E2}" destId="{356A1F7C-1722-4231-8EFF-4F7FA41A34E0}" srcOrd="0" destOrd="0" presId="urn:microsoft.com/office/officeart/2005/8/layout/hierarchy3"/>
    <dgm:cxn modelId="{8234DB3B-1216-49E4-8FCE-7F7F5AED28F6}" type="presOf" srcId="{D7941EE3-1A60-46ED-8F0B-528B73F69B43}" destId="{07FB3A84-C522-4AEB-8556-3B491DCF44F3}" srcOrd="0" destOrd="0" presId="urn:microsoft.com/office/officeart/2005/8/layout/hierarchy3"/>
    <dgm:cxn modelId="{9D50AC05-E4F4-44AE-958A-FAF0BF9302DA}" type="presOf" srcId="{29434CD6-C9DF-42F1-A0F7-1C01AF22572A}" destId="{9D2E1A1A-CCED-41B9-BEF2-C783EC9DC1D8}" srcOrd="0" destOrd="0" presId="urn:microsoft.com/office/officeart/2005/8/layout/hierarchy3"/>
    <dgm:cxn modelId="{4FC4C9EC-BB78-4427-9E3B-FE3BA8DBA9BC}" type="presOf" srcId="{C98BB8FB-9CA1-4EDD-A22D-5163A6F52E70}" destId="{9FEBBAFA-A7D8-4E73-9392-1C75B8E788B1}" srcOrd="0" destOrd="0" presId="urn:microsoft.com/office/officeart/2005/8/layout/hierarchy3"/>
    <dgm:cxn modelId="{8C919599-B4A4-495F-A7F7-0CAD952B27AB}" srcId="{D7941EE3-1A60-46ED-8F0B-528B73F69B43}" destId="{F482C8E5-A273-4BBE-ABD0-5FB97A9592A2}" srcOrd="0" destOrd="0" parTransId="{62C2B78D-CD65-4691-B182-69243531FAC4}" sibTransId="{D34894F2-8088-4AB1-A98E-03218BFD854A}"/>
    <dgm:cxn modelId="{50EE33BA-D388-4C53-90E1-31D38AEAF3A0}" type="presOf" srcId="{1980FCFA-9FDD-4785-9907-57717FE1E032}" destId="{3BE6864C-2228-4134-B80A-A45594B4DEF1}" srcOrd="0" destOrd="0" presId="urn:microsoft.com/office/officeart/2005/8/layout/hierarchy3"/>
    <dgm:cxn modelId="{48A179D6-EFA3-4A93-9202-454DF76D7BEF}" srcId="{3F6AE594-890D-4D67-90E2-BEF7D4C17AF4}" destId="{F7E744FC-1239-46FB-9E56-2BB733B95B98}" srcOrd="1" destOrd="0" parTransId="{82228EF4-B31D-45F3-94D6-8539FC990F67}" sibTransId="{05183043-CD82-4F41-B7B3-DCDBF0279008}"/>
    <dgm:cxn modelId="{8E2D1C05-0A08-4B30-8E4A-A6A9D64A7AF5}" type="presOf" srcId="{1993EED4-D14A-449C-96DB-273F2F73D684}" destId="{0C01D31E-47B5-402A-AB72-D48D993BE4F2}" srcOrd="0" destOrd="0" presId="urn:microsoft.com/office/officeart/2005/8/layout/hierarchy3"/>
    <dgm:cxn modelId="{4CCCD368-2584-4A53-9199-2DE5768AF4AB}" srcId="{F7E744FC-1239-46FB-9E56-2BB733B95B98}" destId="{7408FB7C-BF90-4B3F-9109-B050DFDAFC3B}" srcOrd="2" destOrd="0" parTransId="{94A747CA-3175-4C31-A0FA-2296D4600EE2}" sibTransId="{44CA77BA-21F5-4E5D-A40A-BC34D8DBC931}"/>
    <dgm:cxn modelId="{614E8AC6-8220-415E-B33E-7E3E04BBCAC9}" type="presParOf" srcId="{49AB30BA-ED46-403D-8DAC-C97AE0949E81}" destId="{7636B743-66D4-4109-A045-79C8E61A52B1}" srcOrd="0" destOrd="0" presId="urn:microsoft.com/office/officeart/2005/8/layout/hierarchy3"/>
    <dgm:cxn modelId="{829FDBE2-B51F-4F6E-AACF-C4B719D1943D}" type="presParOf" srcId="{7636B743-66D4-4109-A045-79C8E61A52B1}" destId="{B1A740B1-EC6E-4365-BF6E-AFB4F8962952}" srcOrd="0" destOrd="0" presId="urn:microsoft.com/office/officeart/2005/8/layout/hierarchy3"/>
    <dgm:cxn modelId="{1CAA6FEC-9ABA-4A4D-A0C1-6F8201546379}" type="presParOf" srcId="{B1A740B1-EC6E-4365-BF6E-AFB4F8962952}" destId="{07FB3A84-C522-4AEB-8556-3B491DCF44F3}" srcOrd="0" destOrd="0" presId="urn:microsoft.com/office/officeart/2005/8/layout/hierarchy3"/>
    <dgm:cxn modelId="{418ED87D-804C-40B0-874F-E1CA1E0EB9A4}" type="presParOf" srcId="{B1A740B1-EC6E-4365-BF6E-AFB4F8962952}" destId="{C08588A7-C8CB-427A-8FFE-795D5B2FC9A0}" srcOrd="1" destOrd="0" presId="urn:microsoft.com/office/officeart/2005/8/layout/hierarchy3"/>
    <dgm:cxn modelId="{76AFC833-E496-43B0-8483-ED911AC95D93}" type="presParOf" srcId="{7636B743-66D4-4109-A045-79C8E61A52B1}" destId="{AE683BA5-4908-4F35-BD9F-19934AC364C2}" srcOrd="1" destOrd="0" presId="urn:microsoft.com/office/officeart/2005/8/layout/hierarchy3"/>
    <dgm:cxn modelId="{3B6E698A-E798-4CCD-8DE2-C18CA23C04CF}" type="presParOf" srcId="{AE683BA5-4908-4F35-BD9F-19934AC364C2}" destId="{1B9BD2CE-910B-41DA-8007-4F46DE57E5A4}" srcOrd="0" destOrd="0" presId="urn:microsoft.com/office/officeart/2005/8/layout/hierarchy3"/>
    <dgm:cxn modelId="{30296525-DCB2-4CC4-A505-38CDB15429E5}" type="presParOf" srcId="{AE683BA5-4908-4F35-BD9F-19934AC364C2}" destId="{6033CF93-44C8-414F-AC58-FAEC7A350D29}" srcOrd="1" destOrd="0" presId="urn:microsoft.com/office/officeart/2005/8/layout/hierarchy3"/>
    <dgm:cxn modelId="{423E1D1E-5407-4905-BCFA-D49105CD7D3C}" type="presParOf" srcId="{AE683BA5-4908-4F35-BD9F-19934AC364C2}" destId="{98DAD0AE-C807-4025-B993-7C3075BAF1C9}" srcOrd="2" destOrd="0" presId="urn:microsoft.com/office/officeart/2005/8/layout/hierarchy3"/>
    <dgm:cxn modelId="{58EC8B1D-4B25-496D-B768-F2CC16891758}" type="presParOf" srcId="{AE683BA5-4908-4F35-BD9F-19934AC364C2}" destId="{3BE6864C-2228-4134-B80A-A45594B4DEF1}" srcOrd="3" destOrd="0" presId="urn:microsoft.com/office/officeart/2005/8/layout/hierarchy3"/>
    <dgm:cxn modelId="{A3ED7E33-46ED-470D-BC8F-E96A1D4725AC}" type="presParOf" srcId="{AE683BA5-4908-4F35-BD9F-19934AC364C2}" destId="{67CABC18-867C-49BA-B117-11DF90F0D5CC}" srcOrd="4" destOrd="0" presId="urn:microsoft.com/office/officeart/2005/8/layout/hierarchy3"/>
    <dgm:cxn modelId="{6EC5D5C2-6A2A-42B4-8843-15AD6F19486A}" type="presParOf" srcId="{AE683BA5-4908-4F35-BD9F-19934AC364C2}" destId="{356A1F7C-1722-4231-8EFF-4F7FA41A34E0}" srcOrd="5" destOrd="0" presId="urn:microsoft.com/office/officeart/2005/8/layout/hierarchy3"/>
    <dgm:cxn modelId="{79B3C71B-7535-46B6-A2B6-6B34BBC8C0D2}" type="presParOf" srcId="{AE683BA5-4908-4F35-BD9F-19934AC364C2}" destId="{7F86B1FE-A68F-464D-A860-8726D4F0B6B2}" srcOrd="6" destOrd="0" presId="urn:microsoft.com/office/officeart/2005/8/layout/hierarchy3"/>
    <dgm:cxn modelId="{48C033B3-D349-49FC-B2A4-E2CAA68E9286}" type="presParOf" srcId="{AE683BA5-4908-4F35-BD9F-19934AC364C2}" destId="{ADE0865A-9062-4CD5-8E68-556BFE731912}" srcOrd="7" destOrd="0" presId="urn:microsoft.com/office/officeart/2005/8/layout/hierarchy3"/>
    <dgm:cxn modelId="{0EA1BFE7-6327-480F-8AE4-58E21F02B798}" type="presParOf" srcId="{49AB30BA-ED46-403D-8DAC-C97AE0949E81}" destId="{0249B040-BFAC-49A7-9CE7-12E01D32DD21}" srcOrd="1" destOrd="0" presId="urn:microsoft.com/office/officeart/2005/8/layout/hierarchy3"/>
    <dgm:cxn modelId="{94844451-A229-4348-8422-D8691FA7FD17}" type="presParOf" srcId="{0249B040-BFAC-49A7-9CE7-12E01D32DD21}" destId="{658A07FC-E11B-4632-B3B3-7352C085E4C5}" srcOrd="0" destOrd="0" presId="urn:microsoft.com/office/officeart/2005/8/layout/hierarchy3"/>
    <dgm:cxn modelId="{D6844F23-1464-4AB7-9997-010DEE85FE07}" type="presParOf" srcId="{658A07FC-E11B-4632-B3B3-7352C085E4C5}" destId="{11AD944C-0C3F-4DBC-BFC3-13ED0A55301A}" srcOrd="0" destOrd="0" presId="urn:microsoft.com/office/officeart/2005/8/layout/hierarchy3"/>
    <dgm:cxn modelId="{4EE2DC03-A57F-4A4A-9BB5-0578FB465DFD}" type="presParOf" srcId="{658A07FC-E11B-4632-B3B3-7352C085E4C5}" destId="{D54C15FD-E6AA-4E1C-922B-35BC071814B1}" srcOrd="1" destOrd="0" presId="urn:microsoft.com/office/officeart/2005/8/layout/hierarchy3"/>
    <dgm:cxn modelId="{8CE8DCCA-0280-4258-BAFC-E16356F96959}" type="presParOf" srcId="{0249B040-BFAC-49A7-9CE7-12E01D32DD21}" destId="{91F0DECA-820C-4EFD-ABE6-DC9F6F9F3F7A}" srcOrd="1" destOrd="0" presId="urn:microsoft.com/office/officeart/2005/8/layout/hierarchy3"/>
    <dgm:cxn modelId="{5A63B87C-7513-4AE0-A199-6F9A2CA09C70}" type="presParOf" srcId="{91F0DECA-820C-4EFD-ABE6-DC9F6F9F3F7A}" destId="{9D2E1A1A-CCED-41B9-BEF2-C783EC9DC1D8}" srcOrd="0" destOrd="0" presId="urn:microsoft.com/office/officeart/2005/8/layout/hierarchy3"/>
    <dgm:cxn modelId="{7ADA4C3E-09A9-4A4E-AF92-514B46FB67A4}" type="presParOf" srcId="{91F0DECA-820C-4EFD-ABE6-DC9F6F9F3F7A}" destId="{E097D5B4-527F-4B21-A533-F666587DDBA2}" srcOrd="1" destOrd="0" presId="urn:microsoft.com/office/officeart/2005/8/layout/hierarchy3"/>
    <dgm:cxn modelId="{949B5826-7FD9-41AB-9916-89BD23453AEC}" type="presParOf" srcId="{91F0DECA-820C-4EFD-ABE6-DC9F6F9F3F7A}" destId="{EFC10071-A6AD-4CFE-8B16-DB7D7CAC9687}" srcOrd="2" destOrd="0" presId="urn:microsoft.com/office/officeart/2005/8/layout/hierarchy3"/>
    <dgm:cxn modelId="{4B99A7C8-3202-45C0-9CBA-047ECA18E5F8}" type="presParOf" srcId="{91F0DECA-820C-4EFD-ABE6-DC9F6F9F3F7A}" destId="{AD464962-D2C3-48A7-AA07-AD7EEC69CC72}" srcOrd="3" destOrd="0" presId="urn:microsoft.com/office/officeart/2005/8/layout/hierarchy3"/>
    <dgm:cxn modelId="{796B5556-E262-4253-927B-BF87B7C77A04}" type="presParOf" srcId="{91F0DECA-820C-4EFD-ABE6-DC9F6F9F3F7A}" destId="{DF0A6015-AC9D-4799-819C-9D8CD1BC0781}" srcOrd="4" destOrd="0" presId="urn:microsoft.com/office/officeart/2005/8/layout/hierarchy3"/>
    <dgm:cxn modelId="{AF1F419B-C8C1-4E37-818B-52260BE694FA}" type="presParOf" srcId="{91F0DECA-820C-4EFD-ABE6-DC9F6F9F3F7A}" destId="{A5860430-A57E-4DAB-92E5-55F434F327F3}" srcOrd="5" destOrd="0" presId="urn:microsoft.com/office/officeart/2005/8/layout/hierarchy3"/>
    <dgm:cxn modelId="{769538B5-31B5-4F20-A9B4-22ABFF6F9BA2}" type="presParOf" srcId="{91F0DECA-820C-4EFD-ABE6-DC9F6F9F3F7A}" destId="{9FEBBAFA-A7D8-4E73-9392-1C75B8E788B1}" srcOrd="6" destOrd="0" presId="urn:microsoft.com/office/officeart/2005/8/layout/hierarchy3"/>
    <dgm:cxn modelId="{06983694-34CB-48B8-86F6-D822F7E9058E}" type="presParOf" srcId="{91F0DECA-820C-4EFD-ABE6-DC9F6F9F3F7A}" destId="{0C01D31E-47B5-402A-AB72-D48D993BE4F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2116A-CB06-41FF-AAFA-7DFA8DCA8F9C}">
      <dsp:nvSpPr>
        <dsp:cNvPr id="0" name=""/>
        <dsp:cNvSpPr/>
      </dsp:nvSpPr>
      <dsp:spPr>
        <a:xfrm>
          <a:off x="4665861" y="0"/>
          <a:ext cx="3568011" cy="1508654"/>
        </a:xfrm>
        <a:prstGeom prst="nonIsoscelesTrapezoid">
          <a:avLst>
            <a:gd name="adj1" fmla="val 61855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ODOT Pedestrian </a:t>
          </a:r>
          <a:r>
            <a:rPr lang="en-US" sz="1800" kern="1200" smtClean="0"/>
            <a:t>and Bike </a:t>
          </a:r>
          <a:r>
            <a:rPr lang="en-US" sz="1800" kern="1200" dirty="0" smtClean="0"/>
            <a:t>Safety Plan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ODOT ARTS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TSPs</a:t>
          </a:r>
          <a:endParaRPr lang="en-US" sz="1800" kern="1200" dirty="0"/>
        </a:p>
      </dsp:txBody>
      <dsp:txXfrm>
        <a:off x="5599033" y="0"/>
        <a:ext cx="2634839" cy="1508654"/>
      </dsp:txXfrm>
    </dsp:sp>
    <dsp:sp modelId="{F67FC888-825D-4387-B113-547BA44FAD4B}">
      <dsp:nvSpPr>
        <dsp:cNvPr id="0" name=""/>
        <dsp:cNvSpPr/>
      </dsp:nvSpPr>
      <dsp:spPr>
        <a:xfrm rot="10800000">
          <a:off x="0" y="0"/>
          <a:ext cx="5599033" cy="1508654"/>
        </a:xfrm>
        <a:prstGeom prst="trapezoid">
          <a:avLst>
            <a:gd name="adj" fmla="val 61855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State/Region</a:t>
          </a:r>
          <a:endParaRPr lang="en-US" sz="4400" kern="1200" dirty="0"/>
        </a:p>
      </dsp:txBody>
      <dsp:txXfrm rot="-10800000">
        <a:off x="979830" y="0"/>
        <a:ext cx="3639371" cy="1508654"/>
      </dsp:txXfrm>
    </dsp:sp>
    <dsp:sp modelId="{4F9C3252-6F9E-479B-8236-22CFC421B56E}">
      <dsp:nvSpPr>
        <dsp:cNvPr id="0" name=""/>
        <dsp:cNvSpPr/>
      </dsp:nvSpPr>
      <dsp:spPr>
        <a:xfrm>
          <a:off x="3732689" y="1508654"/>
          <a:ext cx="4501183" cy="1508654"/>
        </a:xfrm>
        <a:prstGeom prst="nonIsoscelesTrapezoid">
          <a:avLst>
            <a:gd name="adj1" fmla="val 61855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Clark County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Clackamas County</a:t>
          </a:r>
          <a:endParaRPr lang="en-US" sz="1800" kern="1200" dirty="0"/>
        </a:p>
      </dsp:txBody>
      <dsp:txXfrm>
        <a:off x="4665861" y="1508654"/>
        <a:ext cx="3568011" cy="1508654"/>
      </dsp:txXfrm>
    </dsp:sp>
    <dsp:sp modelId="{BD749CAA-9636-4CBE-9C95-7BE63AD1FE6E}">
      <dsp:nvSpPr>
        <dsp:cNvPr id="0" name=""/>
        <dsp:cNvSpPr/>
      </dsp:nvSpPr>
      <dsp:spPr>
        <a:xfrm rot="10800000">
          <a:off x="933172" y="1508654"/>
          <a:ext cx="3732689" cy="1508654"/>
        </a:xfrm>
        <a:prstGeom prst="trapezoid">
          <a:avLst>
            <a:gd name="adj" fmla="val 61855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City/County</a:t>
          </a:r>
          <a:endParaRPr lang="en-US" sz="3600" kern="1200" dirty="0"/>
        </a:p>
      </dsp:txBody>
      <dsp:txXfrm rot="-10800000">
        <a:off x="1586392" y="1508654"/>
        <a:ext cx="2426247" cy="1508654"/>
      </dsp:txXfrm>
    </dsp:sp>
    <dsp:sp modelId="{50CF8F3B-9FBC-4338-BC13-DD94B23E9F12}">
      <dsp:nvSpPr>
        <dsp:cNvPr id="0" name=""/>
        <dsp:cNvSpPr/>
      </dsp:nvSpPr>
      <dsp:spPr>
        <a:xfrm>
          <a:off x="2799516" y="3017308"/>
          <a:ext cx="5434356" cy="1508654"/>
        </a:xfrm>
        <a:prstGeom prst="nonIsoscelesTrapezoid">
          <a:avLst>
            <a:gd name="adj1" fmla="val 61855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Road Safety Audits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Intersection Traffic Control Evaluations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 97 Corridor Safety Study</a:t>
          </a:r>
          <a:endParaRPr lang="en-US" sz="1800" kern="1200" dirty="0"/>
        </a:p>
      </dsp:txBody>
      <dsp:txXfrm>
        <a:off x="3732689" y="3017308"/>
        <a:ext cx="4501183" cy="1508654"/>
      </dsp:txXfrm>
    </dsp:sp>
    <dsp:sp modelId="{BD031361-8ACF-4617-82E9-93B2F7D97740}">
      <dsp:nvSpPr>
        <dsp:cNvPr id="0" name=""/>
        <dsp:cNvSpPr/>
      </dsp:nvSpPr>
      <dsp:spPr>
        <a:xfrm rot="10800000">
          <a:off x="1866344" y="3017308"/>
          <a:ext cx="1866344" cy="1508654"/>
        </a:xfrm>
        <a:prstGeom prst="trapezoid">
          <a:avLst>
            <a:gd name="adj" fmla="val 61855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Intersection/</a:t>
          </a:r>
          <a:br>
            <a:rPr lang="en-US" sz="2000" kern="1200" dirty="0" smtClean="0"/>
          </a:br>
          <a:r>
            <a:rPr lang="en-US" sz="2000" kern="1200" dirty="0" smtClean="0"/>
            <a:t>Segment</a:t>
          </a:r>
          <a:endParaRPr lang="en-US" sz="2000" kern="1200" dirty="0"/>
        </a:p>
      </dsp:txBody>
      <dsp:txXfrm rot="-10800000">
        <a:off x="1866344" y="3017308"/>
        <a:ext cx="1866344" cy="1508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6304C-5088-4355-8338-D54307387833}">
      <dsp:nvSpPr>
        <dsp:cNvPr id="0" name=""/>
        <dsp:cNvSpPr/>
      </dsp:nvSpPr>
      <dsp:spPr>
        <a:xfrm rot="5400000">
          <a:off x="552645" y="1053575"/>
          <a:ext cx="962518" cy="10957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1A8BB3">
                <a:tint val="66000"/>
                <a:satMod val="160000"/>
              </a:srgbClr>
            </a:gs>
            <a:gs pos="50000">
              <a:srgbClr val="1A8BB3">
                <a:tint val="44500"/>
                <a:satMod val="160000"/>
              </a:srgbClr>
            </a:gs>
            <a:gs pos="100000">
              <a:srgbClr val="1A8BB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9F2997-79F9-4438-94F1-1C8FD11EF515}">
      <dsp:nvSpPr>
        <dsp:cNvPr id="0" name=""/>
        <dsp:cNvSpPr/>
      </dsp:nvSpPr>
      <dsp:spPr>
        <a:xfrm>
          <a:off x="0" y="21341"/>
          <a:ext cx="1620314" cy="1134167"/>
        </a:xfrm>
        <a:prstGeom prst="roundRect">
          <a:avLst>
            <a:gd name="adj" fmla="val 16670"/>
          </a:avLst>
        </a:prstGeom>
        <a:solidFill>
          <a:srgbClr val="1A8BB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 Risk Factors</a:t>
          </a:r>
        </a:p>
      </dsp:txBody>
      <dsp:txXfrm>
        <a:off x="55375" y="76716"/>
        <a:ext cx="1509564" cy="1023417"/>
      </dsp:txXfrm>
    </dsp:sp>
    <dsp:sp modelId="{99198F5B-B7CA-4407-B3E8-BF296F43BD56}">
      <dsp:nvSpPr>
        <dsp:cNvPr id="0" name=""/>
        <dsp:cNvSpPr/>
      </dsp:nvSpPr>
      <dsp:spPr>
        <a:xfrm>
          <a:off x="1658456" y="129510"/>
          <a:ext cx="4335976" cy="91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F0BD"/>
              </a:solidFill>
              <a:latin typeface="Calibri"/>
              <a:ea typeface="+mn-ea"/>
              <a:cs typeface="+mn-cs"/>
            </a:rPr>
            <a:t>Traffic and geometric characteristics present at fatal and severe-injury crash sites</a:t>
          </a:r>
          <a:endParaRPr lang="en-US" sz="2000" kern="1200" dirty="0">
            <a:solidFill>
              <a:srgbClr val="FFF0BD"/>
            </a:solidFill>
            <a:latin typeface="Calibri"/>
            <a:ea typeface="+mn-ea"/>
            <a:cs typeface="+mn-cs"/>
          </a:endParaRPr>
        </a:p>
      </dsp:txBody>
      <dsp:txXfrm>
        <a:off x="1658456" y="129510"/>
        <a:ext cx="4335976" cy="916684"/>
      </dsp:txXfrm>
    </dsp:sp>
    <dsp:sp modelId="{C4F1F469-B324-4DC8-BDEA-60ECA4C5AFD2}">
      <dsp:nvSpPr>
        <dsp:cNvPr id="0" name=""/>
        <dsp:cNvSpPr/>
      </dsp:nvSpPr>
      <dsp:spPr>
        <a:xfrm rot="5400000">
          <a:off x="2458164" y="2362357"/>
          <a:ext cx="962518" cy="10957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9D664F">
                <a:tint val="66000"/>
                <a:satMod val="160000"/>
              </a:srgbClr>
            </a:gs>
            <a:gs pos="50000">
              <a:srgbClr val="9D664F">
                <a:tint val="44500"/>
                <a:satMod val="160000"/>
              </a:srgbClr>
            </a:gs>
            <a:gs pos="100000">
              <a:srgbClr val="9D664F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476238-F4CD-445D-8DD7-79E146C29716}">
      <dsp:nvSpPr>
        <dsp:cNvPr id="0" name=""/>
        <dsp:cNvSpPr/>
      </dsp:nvSpPr>
      <dsp:spPr>
        <a:xfrm>
          <a:off x="1751858" y="1295386"/>
          <a:ext cx="1620314" cy="1134167"/>
        </a:xfrm>
        <a:prstGeom prst="roundRect">
          <a:avLst>
            <a:gd name="adj" fmla="val 16670"/>
          </a:avLst>
        </a:prstGeom>
        <a:solidFill>
          <a:srgbClr val="9D66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Select 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Prioritize Locations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07233" y="1350761"/>
        <a:ext cx="1509564" cy="1023417"/>
      </dsp:txXfrm>
    </dsp:sp>
    <dsp:sp modelId="{227C9258-CC98-46A4-AE8A-1C1BEDAA3DBB}">
      <dsp:nvSpPr>
        <dsp:cNvPr id="0" name=""/>
        <dsp:cNvSpPr/>
      </dsp:nvSpPr>
      <dsp:spPr>
        <a:xfrm>
          <a:off x="3478491" y="1403554"/>
          <a:ext cx="2644010" cy="91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F0BD"/>
              </a:solidFill>
              <a:latin typeface="Calibri"/>
              <a:ea typeface="+mn-ea"/>
              <a:cs typeface="+mn-cs"/>
            </a:rPr>
            <a:t>Segments </a:t>
          </a:r>
          <a:r>
            <a:rPr lang="en-US" sz="2000" kern="1200" dirty="0">
              <a:solidFill>
                <a:srgbClr val="FFF0BD"/>
              </a:solidFill>
              <a:latin typeface="Calibri"/>
              <a:ea typeface="+mn-ea"/>
              <a:cs typeface="+mn-cs"/>
            </a:rPr>
            <a:t>exhibiting one or more risk factors</a:t>
          </a:r>
        </a:p>
      </dsp:txBody>
      <dsp:txXfrm>
        <a:off x="3478491" y="1403554"/>
        <a:ext cx="2644010" cy="916684"/>
      </dsp:txXfrm>
    </dsp:sp>
    <dsp:sp modelId="{6E2F511F-E812-4028-B48A-9AE69A462B77}">
      <dsp:nvSpPr>
        <dsp:cNvPr id="0" name=""/>
        <dsp:cNvSpPr/>
      </dsp:nvSpPr>
      <dsp:spPr>
        <a:xfrm>
          <a:off x="3622731" y="2569430"/>
          <a:ext cx="1620314" cy="1134167"/>
        </a:xfrm>
        <a:prstGeom prst="roundRect">
          <a:avLst>
            <a:gd name="adj" fmla="val 16670"/>
          </a:avLst>
        </a:prstGeom>
        <a:solidFill>
          <a:srgbClr val="674A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Systemic Safety Projects</a:t>
          </a:r>
        </a:p>
      </dsp:txBody>
      <dsp:txXfrm>
        <a:off x="3678106" y="2624805"/>
        <a:ext cx="1509564" cy="1023417"/>
      </dsp:txXfrm>
    </dsp:sp>
    <dsp:sp modelId="{3F5EC12C-8761-467C-B3CC-19E9EE67EED3}">
      <dsp:nvSpPr>
        <dsp:cNvPr id="0" name=""/>
        <dsp:cNvSpPr/>
      </dsp:nvSpPr>
      <dsp:spPr>
        <a:xfrm>
          <a:off x="5324895" y="2677599"/>
          <a:ext cx="3049389" cy="91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F0BD"/>
              </a:solidFill>
              <a:latin typeface="Calibri"/>
              <a:ea typeface="+mn-ea"/>
              <a:cs typeface="+mn-cs"/>
            </a:rPr>
            <a:t>Apply countermeasures to address </a:t>
          </a:r>
          <a:r>
            <a:rPr lang="en-US" sz="2000" kern="1200" dirty="0">
              <a:solidFill>
                <a:srgbClr val="FFF0BD"/>
              </a:solidFill>
              <a:latin typeface="Calibri"/>
              <a:ea typeface="+mn-ea"/>
              <a:cs typeface="+mn-cs"/>
            </a:rPr>
            <a:t>risk factors at specific locations</a:t>
          </a:r>
        </a:p>
      </dsp:txBody>
      <dsp:txXfrm>
        <a:off x="5324895" y="2677599"/>
        <a:ext cx="3049389" cy="916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B3A84-C522-4AEB-8556-3B491DCF44F3}">
      <dsp:nvSpPr>
        <dsp:cNvPr id="0" name=""/>
        <dsp:cNvSpPr/>
      </dsp:nvSpPr>
      <dsp:spPr>
        <a:xfrm>
          <a:off x="0" y="142"/>
          <a:ext cx="1508559" cy="754279"/>
        </a:xfrm>
        <a:prstGeom prst="roundRect">
          <a:avLst>
            <a:gd name="adj" fmla="val 10000"/>
          </a:avLst>
        </a:prstGeom>
        <a:solidFill>
          <a:srgbClr val="1A8BB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Current Limitations</a:t>
          </a:r>
          <a:endParaRPr lang="en-US" sz="1900" kern="1200" dirty="0"/>
        </a:p>
      </dsp:txBody>
      <dsp:txXfrm>
        <a:off x="22092" y="22234"/>
        <a:ext cx="1464375" cy="710095"/>
      </dsp:txXfrm>
    </dsp:sp>
    <dsp:sp modelId="{1B9BD2CE-910B-41DA-8007-4F46DE57E5A4}">
      <dsp:nvSpPr>
        <dsp:cNvPr id="0" name=""/>
        <dsp:cNvSpPr/>
      </dsp:nvSpPr>
      <dsp:spPr>
        <a:xfrm>
          <a:off x="105135" y="754422"/>
          <a:ext cx="91440" cy="565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09"/>
              </a:lnTo>
              <a:lnTo>
                <a:pt x="123142" y="5657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3CF93-44C8-414F-AC58-FAEC7A350D29}">
      <dsp:nvSpPr>
        <dsp:cNvPr id="0" name=""/>
        <dsp:cNvSpPr/>
      </dsp:nvSpPr>
      <dsp:spPr>
        <a:xfrm>
          <a:off x="228278" y="942992"/>
          <a:ext cx="1373126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B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Perceived Safety</a:t>
          </a:r>
          <a:endParaRPr lang="en-US" sz="1600" kern="1200" dirty="0"/>
        </a:p>
      </dsp:txBody>
      <dsp:txXfrm>
        <a:off x="250370" y="965084"/>
        <a:ext cx="1328942" cy="710095"/>
      </dsp:txXfrm>
    </dsp:sp>
    <dsp:sp modelId="{98DAD0AE-C807-4025-B993-7C3075BAF1C9}">
      <dsp:nvSpPr>
        <dsp:cNvPr id="0" name=""/>
        <dsp:cNvSpPr/>
      </dsp:nvSpPr>
      <dsp:spPr>
        <a:xfrm>
          <a:off x="105135" y="754422"/>
          <a:ext cx="91440" cy="1508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8559"/>
              </a:lnTo>
              <a:lnTo>
                <a:pt x="123142" y="15085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6864C-2228-4134-B80A-A45594B4DEF1}">
      <dsp:nvSpPr>
        <dsp:cNvPr id="0" name=""/>
        <dsp:cNvSpPr/>
      </dsp:nvSpPr>
      <dsp:spPr>
        <a:xfrm>
          <a:off x="228278" y="1885841"/>
          <a:ext cx="1373126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B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Reactive</a:t>
          </a:r>
          <a:endParaRPr lang="en-US" sz="1600" kern="1200" dirty="0"/>
        </a:p>
      </dsp:txBody>
      <dsp:txXfrm>
        <a:off x="250370" y="1907933"/>
        <a:ext cx="1328942" cy="710095"/>
      </dsp:txXfrm>
    </dsp:sp>
    <dsp:sp modelId="{67CABC18-867C-49BA-B117-11DF90F0D5CC}">
      <dsp:nvSpPr>
        <dsp:cNvPr id="0" name=""/>
        <dsp:cNvSpPr/>
      </dsp:nvSpPr>
      <dsp:spPr>
        <a:xfrm>
          <a:off x="105135" y="754422"/>
          <a:ext cx="91440" cy="245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1408"/>
              </a:lnTo>
              <a:lnTo>
                <a:pt x="123142" y="24514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A1F7C-1722-4231-8EFF-4F7FA41A34E0}">
      <dsp:nvSpPr>
        <dsp:cNvPr id="0" name=""/>
        <dsp:cNvSpPr/>
      </dsp:nvSpPr>
      <dsp:spPr>
        <a:xfrm>
          <a:off x="228278" y="2828691"/>
          <a:ext cx="1373126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B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One-time</a:t>
          </a:r>
          <a:endParaRPr lang="en-US" sz="1600" kern="1200" dirty="0"/>
        </a:p>
      </dsp:txBody>
      <dsp:txXfrm>
        <a:off x="250370" y="2850783"/>
        <a:ext cx="1328942" cy="710095"/>
      </dsp:txXfrm>
    </dsp:sp>
    <dsp:sp modelId="{7F86B1FE-A68F-464D-A860-8726D4F0B6B2}">
      <dsp:nvSpPr>
        <dsp:cNvPr id="0" name=""/>
        <dsp:cNvSpPr/>
      </dsp:nvSpPr>
      <dsp:spPr>
        <a:xfrm>
          <a:off x="105135" y="754422"/>
          <a:ext cx="91440" cy="3394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4400"/>
              </a:lnTo>
              <a:lnTo>
                <a:pt x="129104" y="3394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0865A-9062-4CD5-8E68-556BFE731912}">
      <dsp:nvSpPr>
        <dsp:cNvPr id="0" name=""/>
        <dsp:cNvSpPr/>
      </dsp:nvSpPr>
      <dsp:spPr>
        <a:xfrm>
          <a:off x="234240" y="3771683"/>
          <a:ext cx="1373126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B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Individual Efforts</a:t>
          </a:r>
          <a:endParaRPr lang="en-US" sz="1600" kern="1200" dirty="0"/>
        </a:p>
      </dsp:txBody>
      <dsp:txXfrm>
        <a:off x="256332" y="3793775"/>
        <a:ext cx="1328942" cy="710095"/>
      </dsp:txXfrm>
    </dsp:sp>
    <dsp:sp modelId="{11AD944C-0C3F-4DBC-BFC3-13ED0A55301A}">
      <dsp:nvSpPr>
        <dsp:cNvPr id="0" name=""/>
        <dsp:cNvSpPr/>
      </dsp:nvSpPr>
      <dsp:spPr>
        <a:xfrm>
          <a:off x="2207869" y="142"/>
          <a:ext cx="1508559" cy="754279"/>
        </a:xfrm>
        <a:prstGeom prst="roundRect">
          <a:avLst>
            <a:gd name="adj" fmla="val 10000"/>
          </a:avLst>
        </a:prstGeom>
        <a:solidFill>
          <a:srgbClr val="9D664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Opportunities</a:t>
          </a:r>
          <a:endParaRPr lang="en-US" sz="1900" kern="1200" dirty="0"/>
        </a:p>
      </dsp:txBody>
      <dsp:txXfrm>
        <a:off x="2229961" y="22234"/>
        <a:ext cx="1464375" cy="710095"/>
      </dsp:txXfrm>
    </dsp:sp>
    <dsp:sp modelId="{9D2E1A1A-CCED-41B9-BEF2-C783EC9DC1D8}">
      <dsp:nvSpPr>
        <dsp:cNvPr id="0" name=""/>
        <dsp:cNvSpPr/>
      </dsp:nvSpPr>
      <dsp:spPr>
        <a:xfrm>
          <a:off x="2358725" y="754422"/>
          <a:ext cx="150855" cy="565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150855" y="5657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7D5B4-527F-4B21-A533-F666587DDBA2}">
      <dsp:nvSpPr>
        <dsp:cNvPr id="0" name=""/>
        <dsp:cNvSpPr/>
      </dsp:nvSpPr>
      <dsp:spPr>
        <a:xfrm>
          <a:off x="2509581" y="942992"/>
          <a:ext cx="1206847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D66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Objective Safety</a:t>
          </a:r>
          <a:endParaRPr lang="en-US" sz="1700" kern="1200" dirty="0"/>
        </a:p>
      </dsp:txBody>
      <dsp:txXfrm>
        <a:off x="2531673" y="965084"/>
        <a:ext cx="1162663" cy="710095"/>
      </dsp:txXfrm>
    </dsp:sp>
    <dsp:sp modelId="{EFC10071-A6AD-4CFE-8B16-DB7D7CAC9687}">
      <dsp:nvSpPr>
        <dsp:cNvPr id="0" name=""/>
        <dsp:cNvSpPr/>
      </dsp:nvSpPr>
      <dsp:spPr>
        <a:xfrm>
          <a:off x="2358725" y="754422"/>
          <a:ext cx="150855" cy="1508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150855" y="15085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64962-D2C3-48A7-AA07-AD7EEC69CC72}">
      <dsp:nvSpPr>
        <dsp:cNvPr id="0" name=""/>
        <dsp:cNvSpPr/>
      </dsp:nvSpPr>
      <dsp:spPr>
        <a:xfrm>
          <a:off x="2509581" y="1885841"/>
          <a:ext cx="1206847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D66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Proactive</a:t>
          </a:r>
          <a:endParaRPr lang="en-US" sz="1700" kern="1200" dirty="0"/>
        </a:p>
      </dsp:txBody>
      <dsp:txXfrm>
        <a:off x="2531673" y="1907933"/>
        <a:ext cx="1162663" cy="710095"/>
      </dsp:txXfrm>
    </dsp:sp>
    <dsp:sp modelId="{DF0A6015-AC9D-4799-819C-9D8CD1BC0781}">
      <dsp:nvSpPr>
        <dsp:cNvPr id="0" name=""/>
        <dsp:cNvSpPr/>
      </dsp:nvSpPr>
      <dsp:spPr>
        <a:xfrm>
          <a:off x="2358725" y="754422"/>
          <a:ext cx="150855" cy="245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150855" y="24514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60430-A57E-4DAB-92E5-55F434F327F3}">
      <dsp:nvSpPr>
        <dsp:cNvPr id="0" name=""/>
        <dsp:cNvSpPr/>
      </dsp:nvSpPr>
      <dsp:spPr>
        <a:xfrm>
          <a:off x="2509581" y="2828691"/>
          <a:ext cx="1206847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D66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Repeatable</a:t>
          </a:r>
          <a:endParaRPr lang="en-US" sz="1700" kern="1200" dirty="0"/>
        </a:p>
      </dsp:txBody>
      <dsp:txXfrm>
        <a:off x="2531673" y="2850783"/>
        <a:ext cx="1162663" cy="710095"/>
      </dsp:txXfrm>
    </dsp:sp>
    <dsp:sp modelId="{9FEBBAFA-A7D8-4E73-9392-1C75B8E788B1}">
      <dsp:nvSpPr>
        <dsp:cNvPr id="0" name=""/>
        <dsp:cNvSpPr/>
      </dsp:nvSpPr>
      <dsp:spPr>
        <a:xfrm>
          <a:off x="2358725" y="754422"/>
          <a:ext cx="150855" cy="339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150855" y="33942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1D31E-47B5-402A-AB72-D48D993BE4F2}">
      <dsp:nvSpPr>
        <dsp:cNvPr id="0" name=""/>
        <dsp:cNvSpPr/>
      </dsp:nvSpPr>
      <dsp:spPr>
        <a:xfrm>
          <a:off x="2509581" y="3771540"/>
          <a:ext cx="1206847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D66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Coordinated Efforts</a:t>
          </a:r>
          <a:endParaRPr lang="en-US" sz="1700" kern="1200" dirty="0"/>
        </a:p>
      </dsp:txBody>
      <dsp:txXfrm>
        <a:off x="2531673" y="3793632"/>
        <a:ext cx="1162663" cy="71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48DF-F6A1-47AE-B3CD-F2F2319336A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8CD6-DD1B-4DDC-BE0F-34994924E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Five Years ago</a:t>
            </a:r>
            <a:r>
              <a:rPr lang="en-US" baseline="0" dirty="0" smtClean="0"/>
              <a:t> the HSM </a:t>
            </a:r>
            <a:r>
              <a:rPr lang="en-US" baseline="0" dirty="0" smtClean="0"/>
              <a:t>was about to be released. </a:t>
            </a:r>
            <a:r>
              <a:rPr lang="en-US" baseline="0" dirty="0" smtClean="0"/>
              <a:t>Here we are five years later…what have we learned and how has the practice evolved and benefitted from the HSM?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same level, sometimes</a:t>
            </a:r>
            <a:r>
              <a:rPr lang="en-US" baseline="0" dirty="0" smtClean="0"/>
              <a:t> data is limited. An alt systemic method being promoted by FHWA uses risk to inform priorities.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not</a:t>
            </a:r>
            <a:r>
              <a:rPr lang="en-US" baseline="0" dirty="0" smtClean="0"/>
              <a:t> only informs, but it allows for a repeatable process that is more objective.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9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Applying multiple measures to</a:t>
            </a:r>
            <a:r>
              <a:rPr lang="en-US" baseline="0" dirty="0" smtClean="0"/>
              <a:t> the same network population indicates sites with potential for reducing severe and frequent crashes.</a:t>
            </a:r>
          </a:p>
          <a:p>
            <a:r>
              <a:rPr lang="en-US" dirty="0" smtClean="0"/>
              <a:t>RSI – Relative</a:t>
            </a:r>
            <a:r>
              <a:rPr lang="en-US" baseline="0" dirty="0" smtClean="0"/>
              <a:t> Severity Index, EPDO= Equivalent Property Damage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5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Corridor studies</a:t>
            </a:r>
            <a:r>
              <a:rPr lang="en-US" baseline="0" dirty="0" smtClean="0"/>
              <a:t> are among the most practical use of prediction tools. Easy to apply, inform decisions, justify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4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777D-AD05-4ADD-A737-5D4E751BF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7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 Part C CMFs to arrive at these numbers.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777D-AD05-4ADD-A737-5D4E751BF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7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 Part D CMFs and those from FHWA</a:t>
            </a:r>
            <a:r>
              <a:rPr lang="en-US" baseline="0" dirty="0" smtClean="0"/>
              <a:t> Clearinghouse to arrive at these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777D-AD05-4ADD-A737-5D4E751BF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7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Identify project cost-benefit ratios to justify funding and objectively prioritize projects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777D-AD05-4ADD-A737-5D4E751BF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49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 to demonstrate</a:t>
            </a:r>
            <a:r>
              <a:rPr lang="en-US" baseline="0" dirty="0" smtClean="0"/>
              <a:t> how over 5 years the HSM has integrated into all levels of analysis and we’re better for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really is applicable</a:t>
            </a:r>
            <a:r>
              <a:rPr lang="en-US" baseline="0" dirty="0" smtClean="0"/>
              <a:t> to as broad of a range of projects as we thought!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process is</a:t>
            </a:r>
            <a:r>
              <a:rPr lang="en-US" baseline="0" dirty="0" smtClean="0"/>
              <a:t> applicable to every agency. Represents an effective means to incorporate quantitative safety to inform decisions.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6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learned that most agencies don’t have</a:t>
            </a:r>
            <a:r>
              <a:rPr lang="en-US" baseline="0" dirty="0" smtClean="0"/>
              <a:t> data to apply the rigorous methods, but we’re using the simple methods and our programs/policies are better because of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been some confusion between SPFs,</a:t>
            </a:r>
            <a:r>
              <a:rPr lang="en-US" baseline="0" dirty="0" smtClean="0"/>
              <a:t> CMFs in Part C and CMFs in Part 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database for CMFs</a:t>
            </a:r>
            <a:r>
              <a:rPr lang="en-US" baseline="0" dirty="0" smtClean="0"/>
              <a:t> has expanded like crazy in the last 5 years. The online database has become the primary source and 2</a:t>
            </a:r>
            <a:r>
              <a:rPr lang="en-US" baseline="30000" dirty="0" smtClean="0"/>
              <a:t>nd</a:t>
            </a:r>
            <a:r>
              <a:rPr lang="en-US" baseline="0" dirty="0" smtClean="0"/>
              <a:t> Edition may not include any CMFs in Part D. </a:t>
            </a:r>
          </a:p>
          <a:p>
            <a:r>
              <a:rPr lang="en-US" dirty="0" smtClean="0"/>
              <a:t>CMFs</a:t>
            </a:r>
            <a:r>
              <a:rPr lang="en-US" baseline="0" dirty="0" smtClean="0"/>
              <a:t> from Part D and the CMF Clearinghouse  are limited to 3 per project, otherwise benefit is overestimated.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HSM</a:t>
            </a:r>
            <a:r>
              <a:rPr lang="en-US" baseline="0" dirty="0" smtClean="0"/>
              <a:t> has been applied at all levels from broad to intersection-specific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CD6-DD1B-4DDC-BE0F-34994924EC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At the highest level,</a:t>
            </a:r>
            <a:r>
              <a:rPr lang="en-US" sz="2000" baseline="0" dirty="0" smtClean="0"/>
              <a:t> HSM tools have been used at state-wide and region levels. At this level, the goal is to point in the right direction, reducing time spent assessing sites with little potential for crash reduction.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84ED-E91C-4FEE-8172-FF7A802FF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We recently applied HSM performance measures to inform ODOT Region 1 in the move to an All Roads Transportation Safety program. It was the first time Region 1 has compared crash locations on all roads in Region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Relatively simple method, but its application represents an efficient application of quantitative tools to establish an objective process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84ED-E91C-4FEE-8172-FF7A802FF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04" y="896112"/>
            <a:ext cx="7601712" cy="236601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04" y="3867912"/>
            <a:ext cx="6830568" cy="20665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08" y="6148539"/>
            <a:ext cx="3599151" cy="4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37287"/>
            <a:ext cx="917098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0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2D774F-B47F-4740-B63D-FE414B4091F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2D774F-B47F-4740-B63D-FE414B4091F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538162"/>
            <a:ext cx="8403336" cy="76333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0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90472"/>
            <a:ext cx="8394192" cy="4635691"/>
          </a:xfrm>
        </p:spPr>
        <p:txBody>
          <a:bodyPr/>
          <a:lstStyle>
            <a:lvl1pPr>
              <a:defRPr sz="2800">
                <a:solidFill>
                  <a:srgbClr val="FDBE57"/>
                </a:solidFill>
                <a:latin typeface="+mn-lt"/>
              </a:defRPr>
            </a:lvl1pPr>
            <a:lvl2pPr>
              <a:defRPr sz="2400">
                <a:solidFill>
                  <a:srgbClr val="FFF0BD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" y="6411118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4320" y="1301496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9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53" y="63832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C32ED-9702-4029-BF23-9B24F77A1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2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" y="6411118"/>
            <a:ext cx="835152" cy="382874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3464" y="1301496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538162"/>
            <a:ext cx="8403336" cy="76333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0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4320" y="1298448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0" kern="1200" dirty="0" smtClean="0">
                <a:solidFill>
                  <a:srgbClr val="FDBE57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647" y="6383245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" y="538162"/>
            <a:ext cx="8403336" cy="76333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0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4320" y="1298448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" y="6411118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295400"/>
            <a:ext cx="8153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4320" y="538162"/>
            <a:ext cx="8403336" cy="76333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0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4320" y="1298448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1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02562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2D774F-B47F-4740-B63D-FE414B4091F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2D774F-B47F-4740-B63D-FE414B4091F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3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>
                <a:lumMod val="95000"/>
                <a:lumOff val="5000"/>
              </a:schemeClr>
            </a:gs>
            <a:gs pos="55000">
              <a:schemeClr val="bg1">
                <a:lumMod val="75000"/>
                <a:lumOff val="2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91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0B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FDBE5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0B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HSM: Celebrating 5 Years Together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04" y="3893549"/>
            <a:ext cx="6830568" cy="2066544"/>
          </a:xfrm>
        </p:spPr>
        <p:txBody>
          <a:bodyPr/>
          <a:lstStyle/>
          <a:p>
            <a:r>
              <a:rPr lang="en-US" dirty="0" smtClean="0"/>
              <a:t>Brian Ray, PE</a:t>
            </a:r>
          </a:p>
          <a:p>
            <a:r>
              <a:rPr lang="en-US" dirty="0" smtClean="0"/>
              <a:t>Casey Bergh, PE</a:t>
            </a:r>
            <a:endParaRPr lang="en-US" dirty="0"/>
          </a:p>
        </p:txBody>
      </p:sp>
      <p:pic>
        <p:nvPicPr>
          <p:cNvPr id="4098" name="Picture 2" descr="birthday%20hat%20clip%20art%20clear%20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95" y="2097993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State/Region Network Screening Identifies Sites with Potential for Crash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77" y="1324947"/>
            <a:ext cx="8134620" cy="48906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Segment </a:t>
            </a:r>
            <a:r>
              <a:rPr lang="en-US" dirty="0" smtClean="0"/>
              <a:t>screening based on sliding </a:t>
            </a:r>
            <a:r>
              <a:rPr lang="en-US" dirty="0" smtClean="0"/>
              <a:t>window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ODOT </a:t>
            </a:r>
            <a:r>
              <a:rPr lang="en-US" dirty="0"/>
              <a:t>ARTS systemic safety network screening focus areas</a:t>
            </a:r>
          </a:p>
          <a:p>
            <a:pPr lvl="1"/>
            <a:r>
              <a:rPr lang="en-US" dirty="0"/>
              <a:t>Roadway Departure</a:t>
            </a:r>
          </a:p>
          <a:p>
            <a:pPr lvl="1"/>
            <a:r>
              <a:rPr lang="en-US" dirty="0"/>
              <a:t>Bicycle and Pedestrian</a:t>
            </a:r>
          </a:p>
          <a:p>
            <a:pPr lvl="1"/>
            <a:r>
              <a:rPr lang="en-US" dirty="0"/>
              <a:t>Intersection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0" r="6153" b="5146"/>
          <a:stretch/>
        </p:blipFill>
        <p:spPr bwMode="auto">
          <a:xfrm>
            <a:off x="466195" y="1905991"/>
            <a:ext cx="821160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ODOT Region 1 ARTS: </a:t>
            </a:r>
            <a:r>
              <a:rPr lang="en-US" dirty="0"/>
              <a:t>Data-informed 300% Systemic Project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HSM Performance Measure: Equivalent Property Damage Only (EPDO) average crash frequency</a:t>
            </a:r>
          </a:p>
          <a:p>
            <a:pPr lvl="1"/>
            <a:r>
              <a:rPr lang="en-US" dirty="0" smtClean="0"/>
              <a:t>Selected to reflect the severity of reported crashes</a:t>
            </a:r>
          </a:p>
          <a:p>
            <a:r>
              <a:rPr lang="en-US" dirty="0" smtClean="0"/>
              <a:t>Applied independently to intersections and segments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Weighting Factors (consistent with SPIS):</a:t>
            </a:r>
          </a:p>
          <a:p>
            <a:pPr lvl="2"/>
            <a:r>
              <a:rPr lang="en-US" dirty="0" smtClean="0"/>
              <a:t>100 for Fatal or Injury A</a:t>
            </a:r>
          </a:p>
          <a:p>
            <a:pPr lvl="2"/>
            <a:r>
              <a:rPr lang="en-US" dirty="0" smtClean="0"/>
              <a:t>10 for Injury B or C</a:t>
            </a:r>
          </a:p>
          <a:p>
            <a:pPr lvl="2"/>
            <a:r>
              <a:rPr lang="en-US" dirty="0" smtClean="0"/>
              <a:t>1 for PDO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3" y="3390917"/>
            <a:ext cx="5257800" cy="508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 1: Data-informed 300% Systemic Project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Systemic Analysis </a:t>
            </a:r>
          </a:p>
          <a:p>
            <a:pPr lvl="1"/>
            <a:r>
              <a:rPr lang="en-US" dirty="0" smtClean="0"/>
              <a:t>Use crash history to </a:t>
            </a:r>
            <a:r>
              <a:rPr lang="en-US" dirty="0" smtClean="0"/>
              <a:t>prioritize intersection crash locations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8303" r="2597" b="3269"/>
          <a:stretch/>
        </p:blipFill>
        <p:spPr bwMode="auto">
          <a:xfrm>
            <a:off x="1935575" y="2521007"/>
            <a:ext cx="5272851" cy="3718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5907993" y="2813401"/>
            <a:ext cx="2743200" cy="34265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DBE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F0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96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Statewide Pedestrian and Bicycle Safety 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Risk-based Systemic Safety Analysis </a:t>
            </a:r>
          </a:p>
          <a:p>
            <a:pPr lvl="1"/>
            <a:r>
              <a:rPr lang="en-US" sz="2000" dirty="0" smtClean="0"/>
              <a:t>Crash history is not sufficient to inform pedestrian and bicycle crash risk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240520"/>
              </p:ext>
            </p:extLst>
          </p:nvPr>
        </p:nvGraphicFramePr>
        <p:xfrm>
          <a:off x="376015" y="2560321"/>
          <a:ext cx="8374285" cy="372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23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Establish a safety management program</a:t>
            </a:r>
          </a:p>
          <a:p>
            <a:pPr lvl="1"/>
            <a:r>
              <a:rPr lang="en-US" dirty="0" smtClean="0"/>
              <a:t>Understand crash patterns</a:t>
            </a:r>
          </a:p>
          <a:p>
            <a:pPr lvl="1"/>
            <a:r>
              <a:rPr lang="en-US" dirty="0" smtClean="0"/>
              <a:t>Prioritize safety projects</a:t>
            </a:r>
          </a:p>
          <a:p>
            <a:pPr lvl="1"/>
            <a:r>
              <a:rPr lang="en-US" dirty="0" smtClean="0"/>
              <a:t>Improve collaboration with other agencies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Data-Informed Safety </a:t>
            </a:r>
            <a:r>
              <a:rPr lang="en-US" dirty="0" smtClean="0"/>
              <a:t>Management Plan Example Bend, OR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808436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335202" y="2590088"/>
            <a:ext cx="618226" cy="3352800"/>
            <a:chOff x="4258574" y="2667000"/>
            <a:chExt cx="618226" cy="3352800"/>
          </a:xfrm>
        </p:grpSpPr>
        <p:sp>
          <p:nvSpPr>
            <p:cNvPr id="10" name="Right Arrow 9"/>
            <p:cNvSpPr/>
            <p:nvPr/>
          </p:nvSpPr>
          <p:spPr>
            <a:xfrm>
              <a:off x="4267200" y="2667000"/>
              <a:ext cx="609600" cy="6096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rgbClr val="1A8B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258574" y="3581400"/>
              <a:ext cx="609600" cy="6096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rgbClr val="1A8B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258574" y="4510177"/>
              <a:ext cx="609600" cy="6096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rgbClr val="1A8B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267200" y="5410200"/>
              <a:ext cx="609600" cy="6096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rgbClr val="1A8B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4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Data-Informed Safety </a:t>
            </a:r>
            <a:r>
              <a:rPr lang="en-US" dirty="0"/>
              <a:t>Management Plan </a:t>
            </a:r>
            <a:r>
              <a:rPr lang="en-US" dirty="0" smtClean="0"/>
              <a:t>Example </a:t>
            </a:r>
            <a:r>
              <a:rPr lang="en-US" dirty="0"/>
              <a:t>Bend, OR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" t="6996"/>
          <a:stretch/>
        </p:blipFill>
        <p:spPr bwMode="auto">
          <a:xfrm>
            <a:off x="619760" y="1490995"/>
            <a:ext cx="7790974" cy="463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 Safety Analysis Example: SR 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Facility: 7.4 miles of two-lane rural highway in Seminole County, Florida</a:t>
            </a:r>
          </a:p>
          <a:p>
            <a:r>
              <a:rPr lang="en-US" dirty="0"/>
              <a:t>Goal: Evaluate crash history and identify countermeasures to reduce crash frequency and severity</a:t>
            </a:r>
          </a:p>
          <a:p>
            <a:pPr lvl="1"/>
            <a:r>
              <a:rPr lang="en-US" dirty="0" smtClean="0"/>
              <a:t>Identify project </a:t>
            </a:r>
            <a:br>
              <a:rPr lang="en-US" dirty="0" smtClean="0"/>
            </a:br>
            <a:r>
              <a:rPr lang="en-US" dirty="0" smtClean="0"/>
              <a:t>cost-benefit ratios to justify </a:t>
            </a:r>
            <a:br>
              <a:rPr lang="en-US" dirty="0" smtClean="0"/>
            </a:br>
            <a:r>
              <a:rPr lang="en-US" dirty="0" smtClean="0"/>
              <a:t>funding and objectively </a:t>
            </a:r>
            <a:br>
              <a:rPr lang="en-US" dirty="0" smtClean="0"/>
            </a:br>
            <a:r>
              <a:rPr lang="en-US" dirty="0" smtClean="0"/>
              <a:t>prioritize </a:t>
            </a:r>
            <a:r>
              <a:rPr lang="en-US" dirty="0"/>
              <a:t>projects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72" y="3397348"/>
            <a:ext cx="4306090" cy="297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6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4709" r="8507" b="11824"/>
          <a:stretch/>
        </p:blipFill>
        <p:spPr bwMode="auto">
          <a:xfrm>
            <a:off x="2268641" y="1429436"/>
            <a:ext cx="6504973" cy="472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098" y="2026549"/>
            <a:ext cx="3486150" cy="2742221"/>
          </a:xfrm>
          <a:solidFill>
            <a:schemeClr val="tx1">
              <a:alpha val="71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Corridor crash trends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30% </a:t>
            </a:r>
            <a:r>
              <a:rPr lang="en-US" sz="1800" dirty="0">
                <a:solidFill>
                  <a:schemeClr val="bg1"/>
                </a:solidFill>
              </a:rPr>
              <a:t>rear-end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24% run-off-road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45% at night</a:t>
            </a:r>
          </a:p>
          <a:p>
            <a:r>
              <a:rPr lang="en-US" sz="1800" dirty="0">
                <a:solidFill>
                  <a:schemeClr val="bg1"/>
                </a:solidFill>
              </a:rPr>
              <a:t>Contributing Factors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Careless Driving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Failure to Yield ROW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Speed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Safety Study Example: SR 46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71688" r="61516" b="5604"/>
          <a:stretch/>
        </p:blipFill>
        <p:spPr bwMode="auto">
          <a:xfrm>
            <a:off x="2322618" y="4503635"/>
            <a:ext cx="3214642" cy="158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Safety Study Example: SR 46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16535"/>
              </p:ext>
            </p:extLst>
          </p:nvPr>
        </p:nvGraphicFramePr>
        <p:xfrm>
          <a:off x="300941" y="1468958"/>
          <a:ext cx="8646289" cy="425913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754775"/>
                <a:gridCol w="2013995"/>
                <a:gridCol w="1979271"/>
                <a:gridCol w="1898248"/>
              </a:tblGrid>
              <a:tr h="6607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100" dirty="0">
                          <a:effectLst/>
                        </a:rPr>
                        <a:t>Location</a:t>
                      </a:r>
                      <a:endParaRPr lang="en-US" sz="18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8890" marB="36830" anchor="b">
                    <a:solidFill>
                      <a:srgbClr val="1A8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100" dirty="0">
                          <a:effectLst/>
                        </a:rPr>
                        <a:t>Observed Annual Number of Crashes</a:t>
                      </a:r>
                      <a:endParaRPr lang="en-US" sz="18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8890" marB="36830" anchor="ctr">
                    <a:solidFill>
                      <a:srgbClr val="1A8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100" dirty="0">
                          <a:effectLst/>
                        </a:rPr>
                        <a:t>Predicted Number of Crashes per Year</a:t>
                      </a:r>
                      <a:endParaRPr lang="en-US" sz="18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8890" marB="36830" anchor="ctr">
                    <a:solidFill>
                      <a:srgbClr val="1A8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100" dirty="0">
                          <a:effectLst/>
                        </a:rPr>
                        <a:t>Expected Number of Crashes per Year</a:t>
                      </a:r>
                      <a:endParaRPr lang="en-US" sz="18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8890" marB="36830" anchor="ctr">
                    <a:solidFill>
                      <a:srgbClr val="1A8B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 415 to Richmond Ave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SR 46 / Richmond Avenue</a:t>
                      </a:r>
                      <a:endParaRPr lang="en-US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1.8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1.1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1.4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55073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Richmond Ave to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Mullet Lake Park Road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SR 46 / Mullet Lake Park Road</a:t>
                      </a:r>
                      <a:endParaRPr lang="en-US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1.6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0.9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Mullet Lake Park Rd to Avenue C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SR 46 / Avenue C</a:t>
                      </a:r>
                      <a:endParaRPr lang="en-US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0.2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2.8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1.7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Avenue C to CR 426</a:t>
                      </a:r>
                      <a:endParaRPr lang="en-US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2.0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2.3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2.2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SR 46 / CR 426</a:t>
                      </a:r>
                      <a:endParaRPr lang="en-US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5.0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3.1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3.6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20.8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31.7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26.8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Safety Study Example: SR 46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9"/>
          <a:stretch/>
        </p:blipFill>
        <p:spPr bwMode="auto">
          <a:xfrm>
            <a:off x="30320" y="1550728"/>
            <a:ext cx="9083360" cy="341710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1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HSM Promotes Quantitative Safety Methods</a:t>
            </a:r>
            <a:endParaRPr lang="en-US" dirty="0"/>
          </a:p>
        </p:txBody>
      </p:sp>
      <p:graphicFrame>
        <p:nvGraphicFramePr>
          <p:cNvPr id="4" name="Object 2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077498"/>
              </p:ext>
            </p:extLst>
          </p:nvPr>
        </p:nvGraphicFramePr>
        <p:xfrm>
          <a:off x="274638" y="1490663"/>
          <a:ext cx="8393112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6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Corridor Safety Study Example: SR 46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313" y="1329055"/>
            <a:ext cx="8256587" cy="290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57"/>
              </a:buClr>
              <a:buFont typeface="Wingdings" charset="2"/>
              <a:buChar char="§"/>
              <a:defRPr sz="1800" i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>
                <a:solidFill>
                  <a:schemeClr val="bg1">
                    <a:lumMod val="9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DBE57"/>
                </a:solidFill>
                <a:latin typeface="+mn-lt"/>
                <a:cs typeface="+mn-cs"/>
              </a:rPr>
              <a:t>Tier I Projects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0BD"/>
                </a:solidFill>
                <a:latin typeface="+mn-lt"/>
                <a:cs typeface="+mn-cs"/>
              </a:rPr>
              <a:t>Low-cost rumble strips, signs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DBE57"/>
                </a:solidFill>
                <a:latin typeface="+mn-lt"/>
                <a:cs typeface="+mn-cs"/>
              </a:rPr>
              <a:t>Tier </a:t>
            </a:r>
            <a:r>
              <a:rPr lang="en-US" sz="2400" dirty="0">
                <a:solidFill>
                  <a:srgbClr val="FDBE57"/>
                </a:solidFill>
                <a:latin typeface="+mn-lt"/>
                <a:cs typeface="+mn-cs"/>
              </a:rPr>
              <a:t>II Projects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0BD"/>
                </a:solidFill>
                <a:latin typeface="+mn-lt"/>
                <a:cs typeface="+mn-cs"/>
              </a:rPr>
              <a:t>Moderate-cost shoulder widening, turn lanes, intersection lighting, etc.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FDBE57"/>
                </a:solidFill>
                <a:latin typeface="+mn-lt"/>
                <a:cs typeface="+mn-cs"/>
              </a:rPr>
              <a:t>Tier III Projects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0BD"/>
                </a:solidFill>
                <a:latin typeface="+mn-lt"/>
                <a:cs typeface="+mn-cs"/>
              </a:rPr>
              <a:t>High-cost passing lane, access management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" y="4400462"/>
            <a:ext cx="8229600" cy="183226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Production through NCHRP 17-73</a:t>
            </a:r>
          </a:p>
          <a:p>
            <a:pPr lvl="1"/>
            <a:r>
              <a:rPr lang="en-US" dirty="0" smtClean="0"/>
              <a:t>Incorporates Freeway and Ramp Prediction </a:t>
            </a:r>
            <a:r>
              <a:rPr lang="en-US" dirty="0" smtClean="0"/>
              <a:t>Models (Available now)</a:t>
            </a:r>
            <a:endParaRPr lang="en-US" dirty="0" smtClean="0"/>
          </a:p>
          <a:p>
            <a:pPr lvl="1"/>
            <a:r>
              <a:rPr lang="en-US" dirty="0" smtClean="0"/>
              <a:t>Additional Models (e.g</a:t>
            </a:r>
            <a:r>
              <a:rPr lang="en-US" dirty="0"/>
              <a:t>., arterials with six or more lanes and one-way arterial streets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Increased statistical </a:t>
            </a:r>
            <a:r>
              <a:rPr lang="en-US" dirty="0" smtClean="0"/>
              <a:t>rigor</a:t>
            </a:r>
          </a:p>
          <a:p>
            <a:pPr lvl="1"/>
            <a:r>
              <a:rPr lang="en-US" dirty="0" smtClean="0"/>
              <a:t>Exclude Part D CMFs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Brian Ray</a:t>
            </a:r>
          </a:p>
          <a:p>
            <a:pPr lvl="1"/>
            <a:r>
              <a:rPr lang="en-US" dirty="0" smtClean="0"/>
              <a:t>bray@kittelson.com </a:t>
            </a:r>
          </a:p>
          <a:p>
            <a:pPr lvl="1"/>
            <a:r>
              <a:rPr lang="en-US" dirty="0" smtClean="0"/>
              <a:t>503-228-5230</a:t>
            </a:r>
          </a:p>
          <a:p>
            <a:r>
              <a:rPr lang="en-US" dirty="0" smtClean="0"/>
              <a:t>Casey Bergh</a:t>
            </a:r>
          </a:p>
          <a:p>
            <a:pPr lvl="1"/>
            <a:r>
              <a:rPr lang="en-US" dirty="0" smtClean="0"/>
              <a:t>cbergh@kittelson.com</a:t>
            </a:r>
          </a:p>
          <a:p>
            <a:pPr lvl="1"/>
            <a:r>
              <a:rPr lang="en-US" dirty="0" smtClean="0"/>
              <a:t>541-312-8300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HSM Promotes Quantitative Safety Methods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93" y="1490663"/>
            <a:ext cx="6862801" cy="4635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08311" y="6071090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Source:  NCHRP 480</a:t>
            </a:r>
          </a:p>
        </p:txBody>
      </p:sp>
    </p:spTree>
    <p:extLst>
      <p:ext uri="{BB962C8B-B14F-4D97-AF65-F5344CB8AC3E}">
        <p14:creationId xmlns:p14="http://schemas.microsoft.com/office/powerpoint/2010/main" val="1725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HSM: A Multipurpose 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Planning</a:t>
            </a:r>
            <a:r>
              <a:rPr lang="en-US" sz="2200" dirty="0"/>
              <a:t>, design, construction, operation, and </a:t>
            </a:r>
            <a:r>
              <a:rPr lang="en-US" sz="2200" dirty="0" smtClean="0"/>
              <a:t>maintenance</a:t>
            </a:r>
            <a:endParaRPr lang="en-US" sz="2200" dirty="0"/>
          </a:p>
          <a:p>
            <a:endParaRPr lang="en-US" sz="2000" dirty="0" smtClean="0"/>
          </a:p>
          <a:p>
            <a:r>
              <a:rPr lang="en-US" sz="2000" dirty="0" smtClean="0"/>
              <a:t>System </a:t>
            </a:r>
            <a:r>
              <a:rPr lang="en-US" sz="2000" dirty="0"/>
              <a:t>Planning</a:t>
            </a:r>
          </a:p>
          <a:p>
            <a:pPr lvl="1"/>
            <a:r>
              <a:rPr lang="en-US" sz="1800" dirty="0"/>
              <a:t>HSM Part B</a:t>
            </a:r>
          </a:p>
          <a:p>
            <a:r>
              <a:rPr lang="en-US" sz="2000" dirty="0"/>
              <a:t>Project Planning &amp; Preliminary Engineering</a:t>
            </a:r>
          </a:p>
          <a:p>
            <a:pPr lvl="1"/>
            <a:r>
              <a:rPr lang="en-US" sz="1800" dirty="0"/>
              <a:t>HSM Part B and Part C</a:t>
            </a:r>
          </a:p>
          <a:p>
            <a:r>
              <a:rPr lang="en-US" sz="2000" dirty="0"/>
              <a:t>Design and Construction</a:t>
            </a:r>
          </a:p>
          <a:p>
            <a:pPr lvl="1"/>
            <a:r>
              <a:rPr lang="en-US" sz="1800" dirty="0"/>
              <a:t>HSM Part C and Part D</a:t>
            </a:r>
          </a:p>
          <a:p>
            <a:r>
              <a:rPr lang="en-US" sz="2000" dirty="0"/>
              <a:t>Operations and Maintenance</a:t>
            </a:r>
          </a:p>
          <a:p>
            <a:pPr lvl="1"/>
            <a:r>
              <a:rPr lang="en-US" sz="1800" dirty="0"/>
              <a:t>HSM Part B, C and </a:t>
            </a:r>
            <a:r>
              <a:rPr lang="en-US" sz="1800" dirty="0" smtClean="0"/>
              <a:t>D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61946" cy="4525963"/>
          </a:xfrm>
        </p:spPr>
        <p:txBody>
          <a:bodyPr/>
          <a:lstStyle/>
          <a:p>
            <a:r>
              <a:rPr lang="en-US" dirty="0" smtClean="0"/>
              <a:t>Develop understanding of system needs</a:t>
            </a:r>
          </a:p>
          <a:p>
            <a:r>
              <a:rPr lang="en-US" dirty="0"/>
              <a:t>Inform countermeasure selection</a:t>
            </a:r>
          </a:p>
          <a:p>
            <a:r>
              <a:rPr lang="en-US" dirty="0" smtClean="0"/>
              <a:t>Prioritize projects with potential for crash reduction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 - Roadway Safety Management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25" y="1461331"/>
            <a:ext cx="6775746" cy="46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7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Multiple </a:t>
            </a:r>
            <a:r>
              <a:rPr lang="en-US" sz="2800" dirty="0"/>
              <a:t>performance </a:t>
            </a:r>
            <a:r>
              <a:rPr lang="en-US" sz="2800" dirty="0" smtClean="0"/>
              <a:t>measures available</a:t>
            </a:r>
            <a:endParaRPr lang="en-US" sz="2800" dirty="0"/>
          </a:p>
          <a:p>
            <a:pPr lvl="1"/>
            <a:r>
              <a:rPr lang="en-US" dirty="0"/>
              <a:t>Simple to rigorous</a:t>
            </a:r>
          </a:p>
          <a:p>
            <a:pPr lvl="1"/>
            <a:r>
              <a:rPr lang="en-US" dirty="0" smtClean="0"/>
              <a:t>Data has limited most agencies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 Performance Measures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36" y="1600200"/>
            <a:ext cx="36055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9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SPFs </a:t>
            </a:r>
            <a:r>
              <a:rPr lang="en-US" sz="2800" dirty="0"/>
              <a:t>predict crashes for a base condition </a:t>
            </a:r>
          </a:p>
          <a:p>
            <a:r>
              <a:rPr lang="en-US" sz="2800" dirty="0"/>
              <a:t>Part C CMFs modify the base prediction to reflect physical conditions (e.g., left-turn lanes</a:t>
            </a:r>
            <a:r>
              <a:rPr lang="en-US" sz="2800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 – Predictive Method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1287766"/>
              </p:ext>
            </p:extLst>
          </p:nvPr>
        </p:nvGraphicFramePr>
        <p:xfrm>
          <a:off x="4639408" y="2338755"/>
          <a:ext cx="4038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6124071"/>
              </p:ext>
            </p:extLst>
          </p:nvPr>
        </p:nvGraphicFramePr>
        <p:xfrm>
          <a:off x="277079" y="1625479"/>
          <a:ext cx="5375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2870200" imgH="203200" progId="Equation.3">
                  <p:embed/>
                </p:oleObj>
              </mc:Choice>
              <mc:Fallback>
                <p:oleObj name="Equation" r:id="rId5" imgW="2870200" imgH="2032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79" y="1625479"/>
                        <a:ext cx="5375275" cy="381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8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27877" cy="1929213"/>
          </a:xfrm>
        </p:spPr>
        <p:txBody>
          <a:bodyPr/>
          <a:lstStyle/>
          <a:p>
            <a:r>
              <a:rPr lang="en-US" dirty="0" smtClean="0"/>
              <a:t>Provided in Part D and online in FHWA Clearinghouse</a:t>
            </a:r>
          </a:p>
          <a:p>
            <a:r>
              <a:rPr lang="en-US" dirty="0" smtClean="0"/>
              <a:t>Estimate change in crash frequency associated with a proposed modification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153485"/>
              </p:ext>
            </p:extLst>
          </p:nvPr>
        </p:nvGraphicFramePr>
        <p:xfrm>
          <a:off x="102551" y="3050848"/>
          <a:ext cx="8733800" cy="299177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332634"/>
                <a:gridCol w="1379020"/>
                <a:gridCol w="1264103"/>
                <a:gridCol w="1264103"/>
                <a:gridCol w="1493940"/>
              </a:tblGrid>
              <a:tr h="815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100" dirty="0">
                          <a:effectLst/>
                        </a:rPr>
                        <a:t>Location - Improvement</a:t>
                      </a:r>
                      <a:endParaRPr lang="en-US" sz="16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100" dirty="0">
                          <a:effectLst/>
                        </a:rPr>
                        <a:t>Expected </a:t>
                      </a:r>
                      <a:r>
                        <a:rPr lang="en-US" sz="1600" b="1" kern="1100" dirty="0" smtClean="0">
                          <a:effectLst/>
                        </a:rPr>
                        <a:t>Crashes/</a:t>
                      </a:r>
                      <a:r>
                        <a:rPr lang="en-US" sz="1600" b="1" kern="1100" dirty="0" err="1" smtClean="0">
                          <a:effectLst/>
                        </a:rPr>
                        <a:t>Yr</a:t>
                      </a:r>
                      <a:endParaRPr lang="en-US" sz="16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100" dirty="0">
                          <a:effectLst/>
                        </a:rPr>
                        <a:t>Estimated Percent </a:t>
                      </a:r>
                      <a:r>
                        <a:rPr lang="en-US" sz="1600" b="1" kern="1100" dirty="0" smtClean="0">
                          <a:effectLst/>
                        </a:rPr>
                        <a:t>Reduction</a:t>
                      </a:r>
                      <a:endParaRPr lang="en-US" sz="16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100" dirty="0">
                          <a:effectLst/>
                        </a:rPr>
                        <a:t>Planning Level Cost </a:t>
                      </a:r>
                      <a:r>
                        <a:rPr lang="en-US" sz="1600" b="1" kern="1100" dirty="0" smtClean="0">
                          <a:effectLst/>
                        </a:rPr>
                        <a:t>Estimate</a:t>
                      </a:r>
                      <a:endParaRPr lang="en-US" sz="16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100" dirty="0">
                          <a:effectLst/>
                        </a:rPr>
                        <a:t>$/Crash Mitigated Over Design Life</a:t>
                      </a:r>
                      <a:endParaRPr lang="en-US" sz="1600" b="1" kern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BB3"/>
                    </a:solidFill>
                  </a:tcPr>
                </a:tc>
              </a:tr>
              <a:tr h="543959"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</a:rPr>
                        <a:t>Anderson Road </a:t>
                      </a:r>
                      <a:r>
                        <a:rPr lang="en-US" sz="1600" dirty="0" smtClean="0">
                          <a:effectLst/>
                        </a:rPr>
                        <a:t>Int.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- FHWA </a:t>
                      </a:r>
                      <a:r>
                        <a:rPr lang="en-US" sz="1600" dirty="0">
                          <a:effectLst/>
                        </a:rPr>
                        <a:t>Lane Narrowing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2.2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31%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$45,000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$13,196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3959"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</a:rPr>
                        <a:t>Anderson Road </a:t>
                      </a:r>
                      <a:r>
                        <a:rPr lang="en-US" sz="1600" dirty="0" smtClean="0">
                          <a:effectLst/>
                        </a:rPr>
                        <a:t>Int. - FHWA </a:t>
                      </a:r>
                      <a:r>
                        <a:rPr lang="en-US" sz="1600" dirty="0">
                          <a:effectLst/>
                        </a:rPr>
                        <a:t>Splitter Island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2.2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68%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$112,500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>
                          <a:effectLst/>
                        </a:rPr>
                        <a:t>$15,040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959"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</a:rPr>
                        <a:t>Moon Road- Access Restriction / Right Turn Lane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1.9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26%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$610,000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$61,741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A8BB3">
                            <a:tint val="66000"/>
                            <a:satMod val="160000"/>
                          </a:srgbClr>
                        </a:gs>
                        <a:gs pos="50000">
                          <a:srgbClr val="1A8BB3">
                            <a:tint val="44500"/>
                            <a:satMod val="160000"/>
                          </a:srgbClr>
                        </a:gs>
                        <a:gs pos="100000">
                          <a:srgbClr val="1A8BB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3959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Anderson Road- Single Lane Roundabout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>
                          <a:effectLst/>
                        </a:rPr>
                        <a:t>2.2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71%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$3.15 million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$100,832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- Crash Modification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9929113"/>
              </p:ext>
            </p:extLst>
          </p:nvPr>
        </p:nvGraphicFramePr>
        <p:xfrm>
          <a:off x="452927" y="1600200"/>
          <a:ext cx="823387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HSM Applications in 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I_template_2012_mov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KAI_template_2012_moving</Template>
  <TotalTime>758</TotalTime>
  <Words>1220</Words>
  <Application>Microsoft Office PowerPoint</Application>
  <PresentationFormat>On-screen Show (4:3)</PresentationFormat>
  <Paragraphs>239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KAI_template_2012_moving</vt:lpstr>
      <vt:lpstr>Equation</vt:lpstr>
      <vt:lpstr>HSM: Celebrating 5 Years Together</vt:lpstr>
      <vt:lpstr>HSM Promotes Quantitative Safety Methods</vt:lpstr>
      <vt:lpstr>HSM Promotes Quantitative Safety Methods</vt:lpstr>
      <vt:lpstr>HSM: A Multipurpose Toolbox</vt:lpstr>
      <vt:lpstr>Part B - Roadway Safety Management</vt:lpstr>
      <vt:lpstr>Part B Performance Measures</vt:lpstr>
      <vt:lpstr>Part C – Predictive Method</vt:lpstr>
      <vt:lpstr>Part D - Crash Modification Factors</vt:lpstr>
      <vt:lpstr>HSM Applications in OR</vt:lpstr>
      <vt:lpstr>State/Region Network Screening Identifies Sites with Potential for Crash Reduction</vt:lpstr>
      <vt:lpstr>ODOT Region 1 ARTS: Data-informed 300% Systemic Project Locations</vt:lpstr>
      <vt:lpstr>Region 1: Data-informed 300% Systemic Project Locations</vt:lpstr>
      <vt:lpstr>Statewide Pedestrian and Bicycle Safety Implementation Plan</vt:lpstr>
      <vt:lpstr>Data-Informed Safety Management Plan Example Bend, OR</vt:lpstr>
      <vt:lpstr>Data-Informed Safety Management Plan Example Bend, OR</vt:lpstr>
      <vt:lpstr>Corridor Safety Analysis Example: SR 46</vt:lpstr>
      <vt:lpstr>Corridor Safety Study Example: SR 46</vt:lpstr>
      <vt:lpstr>Corridor Safety Study Example: SR 46</vt:lpstr>
      <vt:lpstr>Corridor Safety Study Example: SR 46</vt:lpstr>
      <vt:lpstr>Corridor Safety Study Example: SR 46</vt:lpstr>
      <vt:lpstr>What’s Next?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Quantitative Safety Measures to Inform Design</dc:title>
  <dc:creator>Casey Bergh</dc:creator>
  <cp:lastModifiedBy>Casey Bergh</cp:lastModifiedBy>
  <cp:revision>42</cp:revision>
  <dcterms:created xsi:type="dcterms:W3CDTF">2015-02-24T23:53:34Z</dcterms:created>
  <dcterms:modified xsi:type="dcterms:W3CDTF">2015-02-26T18:00:42Z</dcterms:modified>
</cp:coreProperties>
</file>