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4"/>
  </p:sldMasterIdLst>
  <p:notesMasterIdLst>
    <p:notesMasterId r:id="rId42"/>
  </p:notesMasterIdLst>
  <p:handoutMasterIdLst>
    <p:handoutMasterId r:id="rId43"/>
  </p:handoutMasterIdLst>
  <p:sldIdLst>
    <p:sldId id="298" r:id="rId5"/>
    <p:sldId id="291" r:id="rId6"/>
    <p:sldId id="311" r:id="rId7"/>
    <p:sldId id="299" r:id="rId8"/>
    <p:sldId id="300" r:id="rId9"/>
    <p:sldId id="301" r:id="rId10"/>
    <p:sldId id="302" r:id="rId11"/>
    <p:sldId id="303" r:id="rId12"/>
    <p:sldId id="292" r:id="rId13"/>
    <p:sldId id="304" r:id="rId14"/>
    <p:sldId id="294" r:id="rId15"/>
    <p:sldId id="305" r:id="rId16"/>
    <p:sldId id="306" r:id="rId17"/>
    <p:sldId id="307" r:id="rId18"/>
    <p:sldId id="308" r:id="rId19"/>
    <p:sldId id="309" r:id="rId20"/>
    <p:sldId id="310" r:id="rId21"/>
    <p:sldId id="312" r:id="rId22"/>
    <p:sldId id="313" r:id="rId23"/>
    <p:sldId id="314" r:id="rId24"/>
    <p:sldId id="315" r:id="rId25"/>
    <p:sldId id="316" r:id="rId26"/>
    <p:sldId id="318" r:id="rId27"/>
    <p:sldId id="319" r:id="rId28"/>
    <p:sldId id="344" r:id="rId29"/>
    <p:sldId id="346" r:id="rId30"/>
    <p:sldId id="320" r:id="rId31"/>
    <p:sldId id="350" r:id="rId32"/>
    <p:sldId id="321" r:id="rId33"/>
    <p:sldId id="347" r:id="rId34"/>
    <p:sldId id="323" r:id="rId35"/>
    <p:sldId id="324" r:id="rId36"/>
    <p:sldId id="325" r:id="rId37"/>
    <p:sldId id="345" r:id="rId38"/>
    <p:sldId id="343" r:id="rId39"/>
    <p:sldId id="349" r:id="rId40"/>
    <p:sldId id="351" r:id="rId41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L" initials="EDL" lastIdx="2" clrIdx="0"/>
  <p:cmAuthor id="2" name="Toews (Selk), Kaylene" initials="T(K" lastIdx="2" clrIdx="1">
    <p:extLst/>
  </p:cmAuthor>
  <p:cmAuthor id="3" name="SMITH Jyll E" initials="JES" lastIdx="2" clrIdx="2"/>
  <p:cmAuthor id="4" name="Karen Jones Jackley" initials="KJJ" lastIdx="2" clrIdx="3"/>
  <p:cmAuthor id="5" name="Zahidul Siddique" initials="ZS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B092"/>
    <a:srgbClr val="C19859"/>
    <a:srgbClr val="1B587C"/>
    <a:srgbClr val="17375E"/>
    <a:srgbClr val="0C0C0C"/>
    <a:srgbClr val="002A54"/>
    <a:srgbClr val="B26B02"/>
    <a:srgbClr val="46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59" autoAdjust="0"/>
    <p:restoredTop sz="95360" autoAdjust="0"/>
  </p:normalViewPr>
  <p:slideViewPr>
    <p:cSldViewPr>
      <p:cViewPr varScale="1">
        <p:scale>
          <a:sx n="93" d="100"/>
          <a:sy n="93" d="100"/>
        </p:scale>
        <p:origin x="-960" y="-96"/>
      </p:cViewPr>
      <p:guideLst>
        <p:guide orient="horz" pos="172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100" d="100"/>
          <a:sy n="100" d="100"/>
        </p:scale>
        <p:origin x="-108" y="-1116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</c:spPr>
          <c:dPt>
            <c:idx val="0"/>
            <c:bubble3D val="0"/>
            <c:spPr>
              <a:solidFill>
                <a:srgbClr val="B26B02"/>
              </a:solidFill>
            </c:spPr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0.00</c:formatCode>
                <c:ptCount val="2"/>
                <c:pt idx="0">
                  <c:v>31</c:v>
                </c:pt>
                <c:pt idx="1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</c:spPr>
          <c:dPt>
            <c:idx val="0"/>
            <c:bubble3D val="0"/>
            <c:spPr>
              <a:solidFill>
                <a:srgbClr val="17375E"/>
              </a:solidFill>
            </c:spPr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31</c:v>
                </c:pt>
                <c:pt idx="1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</c:spPr>
          <c:dPt>
            <c:idx val="0"/>
            <c:bubble3D val="0"/>
            <c:spPr>
              <a:solidFill>
                <a:srgbClr val="005800"/>
              </a:solidFill>
            </c:spPr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</c:v>
                </c:pt>
                <c:pt idx="1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</c:spPr>
          <c:dPt>
            <c:idx val="0"/>
            <c:bubble3D val="0"/>
            <c:spPr>
              <a:solidFill>
                <a:srgbClr val="005800"/>
              </a:solidFill>
            </c:spPr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</c:spPr>
          <c:dPt>
            <c:idx val="0"/>
            <c:bubble3D val="0"/>
            <c:spPr>
              <a:solidFill>
                <a:srgbClr val="17375E"/>
              </a:solidFill>
            </c:spPr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0.00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</c:spPr>
          <c:dPt>
            <c:idx val="0"/>
            <c:bubble3D val="0"/>
            <c:spPr>
              <a:solidFill>
                <a:srgbClr val="B26B02"/>
              </a:solidFill>
            </c:spPr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EF59C4-BC79-4A0F-86CB-D6F4217E7C9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4D2687-3188-47F1-84F1-EFB1D187E111}">
      <dgm:prSet phldrT="[Text]" custT="1"/>
      <dgm:spPr/>
      <dgm:t>
        <a:bodyPr/>
        <a:lstStyle/>
        <a:p>
          <a:r>
            <a:rPr lang="en-US" sz="2800" dirty="0" smtClean="0">
              <a:latin typeface="Century Gothic" panose="020B0502020202020204" pitchFamily="34" charset="0"/>
            </a:rPr>
            <a:t>ARTS</a:t>
          </a:r>
          <a:endParaRPr lang="en-US" sz="2800" dirty="0">
            <a:latin typeface="Century Gothic" panose="020B0502020202020204" pitchFamily="34" charset="0"/>
          </a:endParaRPr>
        </a:p>
      </dgm:t>
    </dgm:pt>
    <dgm:pt modelId="{008222AE-AB24-4217-9AC9-1F71F668E7A7}" type="parTrans" cxnId="{A0D27EFF-ECA1-46C1-B4A1-1A5C3AA49ABA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EDF38143-2705-43A6-9A8D-5119EFFCB9DA}" type="sibTrans" cxnId="{A0D27EFF-ECA1-46C1-B4A1-1A5C3AA49ABA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F3F88315-9EA7-4256-85AC-6DAD9121E74B}">
      <dgm:prSet phldrT="[Text]" custT="1"/>
      <dgm:spPr/>
      <dgm:t>
        <a:bodyPr/>
        <a:lstStyle/>
        <a:p>
          <a:r>
            <a:rPr lang="en-US" sz="2400" dirty="0" smtClean="0">
              <a:latin typeface="Century Gothic" panose="020B0502020202020204" pitchFamily="34" charset="0"/>
            </a:rPr>
            <a:t>Hot Spot</a:t>
          </a:r>
        </a:p>
        <a:p>
          <a:r>
            <a:rPr lang="en-US" sz="2400" dirty="0" smtClean="0">
              <a:latin typeface="Century Gothic" panose="020B0502020202020204" pitchFamily="34" charset="0"/>
            </a:rPr>
            <a:t>(50%)</a:t>
          </a:r>
          <a:endParaRPr lang="en-US" sz="2400" dirty="0">
            <a:latin typeface="Century Gothic" panose="020B0502020202020204" pitchFamily="34" charset="0"/>
          </a:endParaRPr>
        </a:p>
      </dgm:t>
    </dgm:pt>
    <dgm:pt modelId="{929AD082-9ED4-4515-999F-23E3D3732022}" type="parTrans" cxnId="{74F55F6B-D453-475F-8543-0F5E8466350F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5F4A6408-A30A-4750-B473-5D5C78B0812F}" type="sibTrans" cxnId="{74F55F6B-D453-475F-8543-0F5E8466350F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50150A52-DAC7-4AB5-A8EA-F8E06EC47194}">
      <dgm:prSet phldrT="[Text]" custT="1"/>
      <dgm:spPr/>
      <dgm:t>
        <a:bodyPr/>
        <a:lstStyle/>
        <a:p>
          <a:r>
            <a:rPr lang="en-US" sz="2400" dirty="0" smtClean="0">
              <a:latin typeface="Century Gothic" panose="020B0502020202020204" pitchFamily="34" charset="0"/>
            </a:rPr>
            <a:t>Systemic</a:t>
          </a:r>
        </a:p>
        <a:p>
          <a:r>
            <a:rPr lang="en-US" sz="2400" dirty="0" smtClean="0">
              <a:latin typeface="Century Gothic" panose="020B0502020202020204" pitchFamily="34" charset="0"/>
            </a:rPr>
            <a:t>(50%)</a:t>
          </a:r>
          <a:endParaRPr lang="en-US" sz="2400" dirty="0">
            <a:latin typeface="Century Gothic" panose="020B0502020202020204" pitchFamily="34" charset="0"/>
          </a:endParaRPr>
        </a:p>
      </dgm:t>
    </dgm:pt>
    <dgm:pt modelId="{821174E8-10D6-47D4-8F20-147E639EAB6A}" type="parTrans" cxnId="{BBBB0945-8993-4F1E-9E0B-988BD736C536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806FD5C8-DC24-49FD-9F28-C92760D55A0A}" type="sibTrans" cxnId="{BBBB0945-8993-4F1E-9E0B-988BD736C536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82E00150-5276-4FAD-8746-17EBB4919250}">
      <dgm:prSet phldrT="[Text]" custT="1"/>
      <dgm:spPr/>
      <dgm:t>
        <a:bodyPr/>
        <a:lstStyle/>
        <a:p>
          <a:r>
            <a:rPr lang="en-US" sz="2000" dirty="0" smtClean="0">
              <a:latin typeface="Century Gothic" panose="020B0502020202020204" pitchFamily="34" charset="0"/>
            </a:rPr>
            <a:t>Roadway Departure</a:t>
          </a:r>
        </a:p>
        <a:p>
          <a:r>
            <a:rPr lang="en-US" sz="2000" dirty="0" smtClean="0">
              <a:latin typeface="Century Gothic" panose="020B0502020202020204" pitchFamily="34" charset="0"/>
            </a:rPr>
            <a:t>(50%)</a:t>
          </a:r>
          <a:endParaRPr lang="en-US" sz="2000" dirty="0">
            <a:latin typeface="Century Gothic" panose="020B0502020202020204" pitchFamily="34" charset="0"/>
          </a:endParaRPr>
        </a:p>
      </dgm:t>
    </dgm:pt>
    <dgm:pt modelId="{117A4EC2-08A7-411F-89B7-286C206210DD}" type="parTrans" cxnId="{57737BFF-E8E3-40C0-9981-AE5BD5724CDB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26156072-D904-4ED2-B878-CD140CFD3A38}" type="sibTrans" cxnId="{57737BFF-E8E3-40C0-9981-AE5BD5724CDB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F82FD81F-EF73-458B-B6D1-7FD1A63D193B}">
      <dgm:prSet phldrT="[Text]" custT="1"/>
      <dgm:spPr/>
      <dgm:t>
        <a:bodyPr/>
        <a:lstStyle/>
        <a:p>
          <a:r>
            <a:rPr lang="en-US" sz="2000" dirty="0" smtClean="0">
              <a:latin typeface="Century Gothic" panose="020B0502020202020204" pitchFamily="34" charset="0"/>
            </a:rPr>
            <a:t>Intersection</a:t>
          </a:r>
        </a:p>
        <a:p>
          <a:r>
            <a:rPr lang="en-US" sz="2000" dirty="0" smtClean="0">
              <a:latin typeface="Century Gothic" panose="020B0502020202020204" pitchFamily="34" charset="0"/>
            </a:rPr>
            <a:t>(36%)</a:t>
          </a:r>
          <a:endParaRPr lang="en-US" sz="2000" dirty="0">
            <a:latin typeface="Century Gothic" panose="020B0502020202020204" pitchFamily="34" charset="0"/>
          </a:endParaRPr>
        </a:p>
      </dgm:t>
    </dgm:pt>
    <dgm:pt modelId="{71AFE207-B5D0-43E6-8CC1-20B0D7DE38FA}" type="parTrans" cxnId="{5C3C645B-0D25-4F42-AC52-8E489FA52440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29674B33-A30E-4107-A546-128DAA4BD3B3}" type="sibTrans" cxnId="{5C3C645B-0D25-4F42-AC52-8E489FA52440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EEC30323-31EE-4D8B-A3C3-AC70A5008836}">
      <dgm:prSet phldrT="[Text]" custT="1"/>
      <dgm:spPr/>
      <dgm:t>
        <a:bodyPr/>
        <a:lstStyle/>
        <a:p>
          <a:r>
            <a:rPr lang="en-US" sz="2000" dirty="0" smtClean="0">
              <a:latin typeface="Century Gothic" panose="020B0502020202020204" pitchFamily="34" charset="0"/>
            </a:rPr>
            <a:t>Bike/Ped</a:t>
          </a:r>
        </a:p>
        <a:p>
          <a:r>
            <a:rPr lang="en-US" sz="2000" dirty="0" smtClean="0">
              <a:latin typeface="Century Gothic" panose="020B0502020202020204" pitchFamily="34" charset="0"/>
            </a:rPr>
            <a:t>(14%)</a:t>
          </a:r>
          <a:endParaRPr lang="en-US" sz="2000" dirty="0">
            <a:latin typeface="Century Gothic" panose="020B0502020202020204" pitchFamily="34" charset="0"/>
          </a:endParaRPr>
        </a:p>
      </dgm:t>
    </dgm:pt>
    <dgm:pt modelId="{2FEB9BC4-16CE-41DC-91E3-5FD2993A8B7F}" type="parTrans" cxnId="{91FC3842-6188-4487-BB0D-9866B29A529E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4A78D647-091B-4347-B5F0-0E36758DB0B6}" type="sibTrans" cxnId="{91FC3842-6188-4487-BB0D-9866B29A529E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33BB33B3-BD50-44EB-8AB3-40DF9545D8BF}" type="pres">
      <dgm:prSet presAssocID="{38EF59C4-BC79-4A0F-86CB-D6F4217E7C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760E341-3F60-4E3C-8A5B-6BCED4669893}" type="pres">
      <dgm:prSet presAssocID="{8E4D2687-3188-47F1-84F1-EFB1D187E111}" presName="hierRoot1" presStyleCnt="0"/>
      <dgm:spPr/>
    </dgm:pt>
    <dgm:pt modelId="{1A8C1056-132C-463D-AEA9-9AF080F4C2EF}" type="pres">
      <dgm:prSet presAssocID="{8E4D2687-3188-47F1-84F1-EFB1D187E111}" presName="composite" presStyleCnt="0"/>
      <dgm:spPr/>
    </dgm:pt>
    <dgm:pt modelId="{996F02C5-57A0-4733-A938-22D9D55C787B}" type="pres">
      <dgm:prSet presAssocID="{8E4D2687-3188-47F1-84F1-EFB1D187E111}" presName="background" presStyleLbl="node0" presStyleIdx="0" presStyleCnt="1"/>
      <dgm:spPr/>
    </dgm:pt>
    <dgm:pt modelId="{5491A926-30DA-4653-AD07-B2A69084A7DC}" type="pres">
      <dgm:prSet presAssocID="{8E4D2687-3188-47F1-84F1-EFB1D187E11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3C4E2A-5FED-4B6F-A4D8-695E20A891E8}" type="pres">
      <dgm:prSet presAssocID="{8E4D2687-3188-47F1-84F1-EFB1D187E111}" presName="hierChild2" presStyleCnt="0"/>
      <dgm:spPr/>
    </dgm:pt>
    <dgm:pt modelId="{87AD456A-71EB-4B2E-83E8-F0C0AA7AFCC9}" type="pres">
      <dgm:prSet presAssocID="{929AD082-9ED4-4515-999F-23E3D3732022}" presName="Name10" presStyleLbl="parChTrans1D2" presStyleIdx="0" presStyleCnt="2"/>
      <dgm:spPr/>
      <dgm:t>
        <a:bodyPr/>
        <a:lstStyle/>
        <a:p>
          <a:endParaRPr lang="en-US"/>
        </a:p>
      </dgm:t>
    </dgm:pt>
    <dgm:pt modelId="{8C4715AF-E63A-4036-9FA9-9DFB6D18D665}" type="pres">
      <dgm:prSet presAssocID="{F3F88315-9EA7-4256-85AC-6DAD9121E74B}" presName="hierRoot2" presStyleCnt="0"/>
      <dgm:spPr/>
    </dgm:pt>
    <dgm:pt modelId="{51BB5DFA-06BC-4351-82BC-1B1C5B2F06AB}" type="pres">
      <dgm:prSet presAssocID="{F3F88315-9EA7-4256-85AC-6DAD9121E74B}" presName="composite2" presStyleCnt="0"/>
      <dgm:spPr/>
    </dgm:pt>
    <dgm:pt modelId="{82E01AEC-C82B-4636-BDBD-4F000AFBAB58}" type="pres">
      <dgm:prSet presAssocID="{F3F88315-9EA7-4256-85AC-6DAD9121E74B}" presName="background2" presStyleLbl="node2" presStyleIdx="0" presStyleCnt="2"/>
      <dgm:spPr/>
    </dgm:pt>
    <dgm:pt modelId="{88BC1729-EEAE-4975-86E6-8806F628D2F1}" type="pres">
      <dgm:prSet presAssocID="{F3F88315-9EA7-4256-85AC-6DAD9121E74B}" presName="text2" presStyleLbl="fgAcc2" presStyleIdx="0" presStyleCnt="2" custScaleX="1312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4E326-CB8A-4EAE-AFDC-78A144B3CD10}" type="pres">
      <dgm:prSet presAssocID="{F3F88315-9EA7-4256-85AC-6DAD9121E74B}" presName="hierChild3" presStyleCnt="0"/>
      <dgm:spPr/>
    </dgm:pt>
    <dgm:pt modelId="{BFBC5E3C-8565-4E39-A36D-78A7BB99A98A}" type="pres">
      <dgm:prSet presAssocID="{821174E8-10D6-47D4-8F20-147E639EAB6A}" presName="Name10" presStyleLbl="parChTrans1D2" presStyleIdx="1" presStyleCnt="2"/>
      <dgm:spPr/>
      <dgm:t>
        <a:bodyPr/>
        <a:lstStyle/>
        <a:p>
          <a:endParaRPr lang="en-US"/>
        </a:p>
      </dgm:t>
    </dgm:pt>
    <dgm:pt modelId="{02FEDEDC-5954-4E2D-9766-6FDA01AD6610}" type="pres">
      <dgm:prSet presAssocID="{50150A52-DAC7-4AB5-A8EA-F8E06EC47194}" presName="hierRoot2" presStyleCnt="0"/>
      <dgm:spPr/>
    </dgm:pt>
    <dgm:pt modelId="{4D95E14F-C21D-4C34-A237-D057CC82BD36}" type="pres">
      <dgm:prSet presAssocID="{50150A52-DAC7-4AB5-A8EA-F8E06EC47194}" presName="composite2" presStyleCnt="0"/>
      <dgm:spPr/>
    </dgm:pt>
    <dgm:pt modelId="{60A688BE-562A-4DEA-9EC8-55DA1336DFDC}" type="pres">
      <dgm:prSet presAssocID="{50150A52-DAC7-4AB5-A8EA-F8E06EC47194}" presName="background2" presStyleLbl="node2" presStyleIdx="1" presStyleCnt="2"/>
      <dgm:spPr/>
    </dgm:pt>
    <dgm:pt modelId="{AAC11E01-F6B7-4431-A0D6-7B24A90FE893}" type="pres">
      <dgm:prSet presAssocID="{50150A52-DAC7-4AB5-A8EA-F8E06EC47194}" presName="text2" presStyleLbl="fgAcc2" presStyleIdx="1" presStyleCnt="2" custScaleX="1763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2210FC-A162-4C59-A2D6-03D69B679337}" type="pres">
      <dgm:prSet presAssocID="{50150A52-DAC7-4AB5-A8EA-F8E06EC47194}" presName="hierChild3" presStyleCnt="0"/>
      <dgm:spPr/>
    </dgm:pt>
    <dgm:pt modelId="{A33E214D-EE5F-4247-9973-76E011B458D4}" type="pres">
      <dgm:prSet presAssocID="{117A4EC2-08A7-411F-89B7-286C206210DD}" presName="Name17" presStyleLbl="parChTrans1D3" presStyleIdx="0" presStyleCnt="3"/>
      <dgm:spPr/>
      <dgm:t>
        <a:bodyPr/>
        <a:lstStyle/>
        <a:p>
          <a:endParaRPr lang="en-US"/>
        </a:p>
      </dgm:t>
    </dgm:pt>
    <dgm:pt modelId="{B9098C56-8CFA-40E2-990A-1F0F86D3A647}" type="pres">
      <dgm:prSet presAssocID="{82E00150-5276-4FAD-8746-17EBB4919250}" presName="hierRoot3" presStyleCnt="0"/>
      <dgm:spPr/>
    </dgm:pt>
    <dgm:pt modelId="{0EA47654-A365-47E8-9F34-DAFDF1DA775E}" type="pres">
      <dgm:prSet presAssocID="{82E00150-5276-4FAD-8746-17EBB4919250}" presName="composite3" presStyleCnt="0"/>
      <dgm:spPr/>
    </dgm:pt>
    <dgm:pt modelId="{2F0B50F1-DF9A-4793-81A8-7B949B9C9DE0}" type="pres">
      <dgm:prSet presAssocID="{82E00150-5276-4FAD-8746-17EBB4919250}" presName="background3" presStyleLbl="node3" presStyleIdx="0" presStyleCnt="3"/>
      <dgm:spPr/>
    </dgm:pt>
    <dgm:pt modelId="{C58BD914-39AD-4A90-95B7-166017FE11A9}" type="pres">
      <dgm:prSet presAssocID="{82E00150-5276-4FAD-8746-17EBB4919250}" presName="text3" presStyleLbl="fgAcc3" presStyleIdx="0" presStyleCnt="3" custScaleX="1107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5407C8-8EA0-455D-A610-033D551D226D}" type="pres">
      <dgm:prSet presAssocID="{82E00150-5276-4FAD-8746-17EBB4919250}" presName="hierChild4" presStyleCnt="0"/>
      <dgm:spPr/>
    </dgm:pt>
    <dgm:pt modelId="{59F847AA-7B8B-4A02-869D-AD110A0DB858}" type="pres">
      <dgm:prSet presAssocID="{71AFE207-B5D0-43E6-8CC1-20B0D7DE38FA}" presName="Name17" presStyleLbl="parChTrans1D3" presStyleIdx="1" presStyleCnt="3"/>
      <dgm:spPr/>
      <dgm:t>
        <a:bodyPr/>
        <a:lstStyle/>
        <a:p>
          <a:endParaRPr lang="en-US"/>
        </a:p>
      </dgm:t>
    </dgm:pt>
    <dgm:pt modelId="{62C7DD3A-5300-4D79-B074-E7BCB5FDA41A}" type="pres">
      <dgm:prSet presAssocID="{F82FD81F-EF73-458B-B6D1-7FD1A63D193B}" presName="hierRoot3" presStyleCnt="0"/>
      <dgm:spPr/>
    </dgm:pt>
    <dgm:pt modelId="{0AE9743B-DFAD-4640-8F49-93FF649696FC}" type="pres">
      <dgm:prSet presAssocID="{F82FD81F-EF73-458B-B6D1-7FD1A63D193B}" presName="composite3" presStyleCnt="0"/>
      <dgm:spPr/>
    </dgm:pt>
    <dgm:pt modelId="{30E84CBD-8F7B-4731-B8D0-6607A98D1C6F}" type="pres">
      <dgm:prSet presAssocID="{F82FD81F-EF73-458B-B6D1-7FD1A63D193B}" presName="background3" presStyleLbl="node3" presStyleIdx="1" presStyleCnt="3"/>
      <dgm:spPr/>
    </dgm:pt>
    <dgm:pt modelId="{068B7AFF-375A-4835-B50B-3D9CDCC44179}" type="pres">
      <dgm:prSet presAssocID="{F82FD81F-EF73-458B-B6D1-7FD1A63D193B}" presName="text3" presStyleLbl="fgAcc3" presStyleIdx="1" presStyleCnt="3" custScaleX="1145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F819B4-8DE6-44E6-8FAB-D9158C6B7AA8}" type="pres">
      <dgm:prSet presAssocID="{F82FD81F-EF73-458B-B6D1-7FD1A63D193B}" presName="hierChild4" presStyleCnt="0"/>
      <dgm:spPr/>
    </dgm:pt>
    <dgm:pt modelId="{7CBCCD7F-E003-4640-8628-80E2D869FCFB}" type="pres">
      <dgm:prSet presAssocID="{2FEB9BC4-16CE-41DC-91E3-5FD2993A8B7F}" presName="Name17" presStyleLbl="parChTrans1D3" presStyleIdx="2" presStyleCnt="3"/>
      <dgm:spPr/>
      <dgm:t>
        <a:bodyPr/>
        <a:lstStyle/>
        <a:p>
          <a:endParaRPr lang="en-US"/>
        </a:p>
      </dgm:t>
    </dgm:pt>
    <dgm:pt modelId="{E6234BFC-EA08-44EB-9BDD-1B94175CA40D}" type="pres">
      <dgm:prSet presAssocID="{EEC30323-31EE-4D8B-A3C3-AC70A5008836}" presName="hierRoot3" presStyleCnt="0"/>
      <dgm:spPr/>
    </dgm:pt>
    <dgm:pt modelId="{A3D53807-762A-45C7-8E2E-AA06A7D4B982}" type="pres">
      <dgm:prSet presAssocID="{EEC30323-31EE-4D8B-A3C3-AC70A5008836}" presName="composite3" presStyleCnt="0"/>
      <dgm:spPr/>
    </dgm:pt>
    <dgm:pt modelId="{768AFCEF-7F8E-4234-B337-44A57A8A93F4}" type="pres">
      <dgm:prSet presAssocID="{EEC30323-31EE-4D8B-A3C3-AC70A5008836}" presName="background3" presStyleLbl="node3" presStyleIdx="2" presStyleCnt="3"/>
      <dgm:spPr/>
    </dgm:pt>
    <dgm:pt modelId="{29429B4A-3EE8-45E1-B34E-019BE5C5C2F3}" type="pres">
      <dgm:prSet presAssocID="{EEC30323-31EE-4D8B-A3C3-AC70A5008836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0340C8-3E20-4143-B78F-D2F4E1215823}" type="pres">
      <dgm:prSet presAssocID="{EEC30323-31EE-4D8B-A3C3-AC70A5008836}" presName="hierChild4" presStyleCnt="0"/>
      <dgm:spPr/>
    </dgm:pt>
  </dgm:ptLst>
  <dgm:cxnLst>
    <dgm:cxn modelId="{F6504B4E-CFE8-4826-B01B-FAF139777D54}" type="presOf" srcId="{117A4EC2-08A7-411F-89B7-286C206210DD}" destId="{A33E214D-EE5F-4247-9973-76E011B458D4}" srcOrd="0" destOrd="0" presId="urn:microsoft.com/office/officeart/2005/8/layout/hierarchy1"/>
    <dgm:cxn modelId="{531501C7-C55D-4892-8889-0A884A6256AA}" type="presOf" srcId="{F3F88315-9EA7-4256-85AC-6DAD9121E74B}" destId="{88BC1729-EEAE-4975-86E6-8806F628D2F1}" srcOrd="0" destOrd="0" presId="urn:microsoft.com/office/officeart/2005/8/layout/hierarchy1"/>
    <dgm:cxn modelId="{07D68030-0B14-4CDD-84E1-AECCF2ABD82C}" type="presOf" srcId="{71AFE207-B5D0-43E6-8CC1-20B0D7DE38FA}" destId="{59F847AA-7B8B-4A02-869D-AD110A0DB858}" srcOrd="0" destOrd="0" presId="urn:microsoft.com/office/officeart/2005/8/layout/hierarchy1"/>
    <dgm:cxn modelId="{5C3C645B-0D25-4F42-AC52-8E489FA52440}" srcId="{50150A52-DAC7-4AB5-A8EA-F8E06EC47194}" destId="{F82FD81F-EF73-458B-B6D1-7FD1A63D193B}" srcOrd="1" destOrd="0" parTransId="{71AFE207-B5D0-43E6-8CC1-20B0D7DE38FA}" sibTransId="{29674B33-A30E-4107-A546-128DAA4BD3B3}"/>
    <dgm:cxn modelId="{91FC3842-6188-4487-BB0D-9866B29A529E}" srcId="{50150A52-DAC7-4AB5-A8EA-F8E06EC47194}" destId="{EEC30323-31EE-4D8B-A3C3-AC70A5008836}" srcOrd="2" destOrd="0" parTransId="{2FEB9BC4-16CE-41DC-91E3-5FD2993A8B7F}" sibTransId="{4A78D647-091B-4347-B5F0-0E36758DB0B6}"/>
    <dgm:cxn modelId="{3205B093-9EE9-4180-8780-9819072056A6}" type="presOf" srcId="{821174E8-10D6-47D4-8F20-147E639EAB6A}" destId="{BFBC5E3C-8565-4E39-A36D-78A7BB99A98A}" srcOrd="0" destOrd="0" presId="urn:microsoft.com/office/officeart/2005/8/layout/hierarchy1"/>
    <dgm:cxn modelId="{4BBB5176-CFD6-41B2-AD1A-090B75223382}" type="presOf" srcId="{EEC30323-31EE-4D8B-A3C3-AC70A5008836}" destId="{29429B4A-3EE8-45E1-B34E-019BE5C5C2F3}" srcOrd="0" destOrd="0" presId="urn:microsoft.com/office/officeart/2005/8/layout/hierarchy1"/>
    <dgm:cxn modelId="{74F55F6B-D453-475F-8543-0F5E8466350F}" srcId="{8E4D2687-3188-47F1-84F1-EFB1D187E111}" destId="{F3F88315-9EA7-4256-85AC-6DAD9121E74B}" srcOrd="0" destOrd="0" parTransId="{929AD082-9ED4-4515-999F-23E3D3732022}" sibTransId="{5F4A6408-A30A-4750-B473-5D5C78B0812F}"/>
    <dgm:cxn modelId="{BC7B3ECC-7452-42FB-A194-38A05CA42660}" type="presOf" srcId="{50150A52-DAC7-4AB5-A8EA-F8E06EC47194}" destId="{AAC11E01-F6B7-4431-A0D6-7B24A90FE893}" srcOrd="0" destOrd="0" presId="urn:microsoft.com/office/officeart/2005/8/layout/hierarchy1"/>
    <dgm:cxn modelId="{A05BA32F-A230-4D06-B5C0-84BA198D58DA}" type="presOf" srcId="{8E4D2687-3188-47F1-84F1-EFB1D187E111}" destId="{5491A926-30DA-4653-AD07-B2A69084A7DC}" srcOrd="0" destOrd="0" presId="urn:microsoft.com/office/officeart/2005/8/layout/hierarchy1"/>
    <dgm:cxn modelId="{BBBB0945-8993-4F1E-9E0B-988BD736C536}" srcId="{8E4D2687-3188-47F1-84F1-EFB1D187E111}" destId="{50150A52-DAC7-4AB5-A8EA-F8E06EC47194}" srcOrd="1" destOrd="0" parTransId="{821174E8-10D6-47D4-8F20-147E639EAB6A}" sibTransId="{806FD5C8-DC24-49FD-9F28-C92760D55A0A}"/>
    <dgm:cxn modelId="{946AC68C-6EB1-4442-9FD0-6327EEBA2E29}" type="presOf" srcId="{929AD082-9ED4-4515-999F-23E3D3732022}" destId="{87AD456A-71EB-4B2E-83E8-F0C0AA7AFCC9}" srcOrd="0" destOrd="0" presId="urn:microsoft.com/office/officeart/2005/8/layout/hierarchy1"/>
    <dgm:cxn modelId="{A0D27EFF-ECA1-46C1-B4A1-1A5C3AA49ABA}" srcId="{38EF59C4-BC79-4A0F-86CB-D6F4217E7C9E}" destId="{8E4D2687-3188-47F1-84F1-EFB1D187E111}" srcOrd="0" destOrd="0" parTransId="{008222AE-AB24-4217-9AC9-1F71F668E7A7}" sibTransId="{EDF38143-2705-43A6-9A8D-5119EFFCB9DA}"/>
    <dgm:cxn modelId="{86435C18-B164-4234-9A32-4B963C254117}" type="presOf" srcId="{82E00150-5276-4FAD-8746-17EBB4919250}" destId="{C58BD914-39AD-4A90-95B7-166017FE11A9}" srcOrd="0" destOrd="0" presId="urn:microsoft.com/office/officeart/2005/8/layout/hierarchy1"/>
    <dgm:cxn modelId="{57737BFF-E8E3-40C0-9981-AE5BD5724CDB}" srcId="{50150A52-DAC7-4AB5-A8EA-F8E06EC47194}" destId="{82E00150-5276-4FAD-8746-17EBB4919250}" srcOrd="0" destOrd="0" parTransId="{117A4EC2-08A7-411F-89B7-286C206210DD}" sibTransId="{26156072-D904-4ED2-B878-CD140CFD3A38}"/>
    <dgm:cxn modelId="{6A726CDE-2EEA-4774-86A3-C593249644DE}" type="presOf" srcId="{F82FD81F-EF73-458B-B6D1-7FD1A63D193B}" destId="{068B7AFF-375A-4835-B50B-3D9CDCC44179}" srcOrd="0" destOrd="0" presId="urn:microsoft.com/office/officeart/2005/8/layout/hierarchy1"/>
    <dgm:cxn modelId="{76709F91-4580-48F8-851B-806DDFA0168F}" type="presOf" srcId="{2FEB9BC4-16CE-41DC-91E3-5FD2993A8B7F}" destId="{7CBCCD7F-E003-4640-8628-80E2D869FCFB}" srcOrd="0" destOrd="0" presId="urn:microsoft.com/office/officeart/2005/8/layout/hierarchy1"/>
    <dgm:cxn modelId="{E92FA404-A696-4043-83EA-3ED6E5250CF5}" type="presOf" srcId="{38EF59C4-BC79-4A0F-86CB-D6F4217E7C9E}" destId="{33BB33B3-BD50-44EB-8AB3-40DF9545D8BF}" srcOrd="0" destOrd="0" presId="urn:microsoft.com/office/officeart/2005/8/layout/hierarchy1"/>
    <dgm:cxn modelId="{331B720B-65B2-4B9B-9F98-321129A88631}" type="presParOf" srcId="{33BB33B3-BD50-44EB-8AB3-40DF9545D8BF}" destId="{C760E341-3F60-4E3C-8A5B-6BCED4669893}" srcOrd="0" destOrd="0" presId="urn:microsoft.com/office/officeart/2005/8/layout/hierarchy1"/>
    <dgm:cxn modelId="{148FFFA4-0BAD-414B-B2B4-6294A57BE3FF}" type="presParOf" srcId="{C760E341-3F60-4E3C-8A5B-6BCED4669893}" destId="{1A8C1056-132C-463D-AEA9-9AF080F4C2EF}" srcOrd="0" destOrd="0" presId="urn:microsoft.com/office/officeart/2005/8/layout/hierarchy1"/>
    <dgm:cxn modelId="{C1713511-F29D-41FE-B17A-EC4EF0A67F38}" type="presParOf" srcId="{1A8C1056-132C-463D-AEA9-9AF080F4C2EF}" destId="{996F02C5-57A0-4733-A938-22D9D55C787B}" srcOrd="0" destOrd="0" presId="urn:microsoft.com/office/officeart/2005/8/layout/hierarchy1"/>
    <dgm:cxn modelId="{79781DA5-7EAC-435C-98E6-CB2C6AE720F4}" type="presParOf" srcId="{1A8C1056-132C-463D-AEA9-9AF080F4C2EF}" destId="{5491A926-30DA-4653-AD07-B2A69084A7DC}" srcOrd="1" destOrd="0" presId="urn:microsoft.com/office/officeart/2005/8/layout/hierarchy1"/>
    <dgm:cxn modelId="{073E0393-F322-402F-96B1-961493F53A3D}" type="presParOf" srcId="{C760E341-3F60-4E3C-8A5B-6BCED4669893}" destId="{023C4E2A-5FED-4B6F-A4D8-695E20A891E8}" srcOrd="1" destOrd="0" presId="urn:microsoft.com/office/officeart/2005/8/layout/hierarchy1"/>
    <dgm:cxn modelId="{CDF3E51E-15E3-4ABD-88D4-68B535B63931}" type="presParOf" srcId="{023C4E2A-5FED-4B6F-A4D8-695E20A891E8}" destId="{87AD456A-71EB-4B2E-83E8-F0C0AA7AFCC9}" srcOrd="0" destOrd="0" presId="urn:microsoft.com/office/officeart/2005/8/layout/hierarchy1"/>
    <dgm:cxn modelId="{E449F0A4-E57B-4039-AE32-87A602B0802D}" type="presParOf" srcId="{023C4E2A-5FED-4B6F-A4D8-695E20A891E8}" destId="{8C4715AF-E63A-4036-9FA9-9DFB6D18D665}" srcOrd="1" destOrd="0" presId="urn:microsoft.com/office/officeart/2005/8/layout/hierarchy1"/>
    <dgm:cxn modelId="{78817F18-18D7-4B99-82B9-8E5A3990E793}" type="presParOf" srcId="{8C4715AF-E63A-4036-9FA9-9DFB6D18D665}" destId="{51BB5DFA-06BC-4351-82BC-1B1C5B2F06AB}" srcOrd="0" destOrd="0" presId="urn:microsoft.com/office/officeart/2005/8/layout/hierarchy1"/>
    <dgm:cxn modelId="{7DEA0B72-9107-4486-A7D2-5E52F446561B}" type="presParOf" srcId="{51BB5DFA-06BC-4351-82BC-1B1C5B2F06AB}" destId="{82E01AEC-C82B-4636-BDBD-4F000AFBAB58}" srcOrd="0" destOrd="0" presId="urn:microsoft.com/office/officeart/2005/8/layout/hierarchy1"/>
    <dgm:cxn modelId="{41BCC73B-90A7-4F13-8E33-A5DD0AE9961B}" type="presParOf" srcId="{51BB5DFA-06BC-4351-82BC-1B1C5B2F06AB}" destId="{88BC1729-EEAE-4975-86E6-8806F628D2F1}" srcOrd="1" destOrd="0" presId="urn:microsoft.com/office/officeart/2005/8/layout/hierarchy1"/>
    <dgm:cxn modelId="{7EDB7E83-4EAA-42E2-AA59-9F5E52EC048A}" type="presParOf" srcId="{8C4715AF-E63A-4036-9FA9-9DFB6D18D665}" destId="{A8E4E326-CB8A-4EAE-AFDC-78A144B3CD10}" srcOrd="1" destOrd="0" presId="urn:microsoft.com/office/officeart/2005/8/layout/hierarchy1"/>
    <dgm:cxn modelId="{397625D5-2B36-4BB0-A1A5-586135F13F19}" type="presParOf" srcId="{023C4E2A-5FED-4B6F-A4D8-695E20A891E8}" destId="{BFBC5E3C-8565-4E39-A36D-78A7BB99A98A}" srcOrd="2" destOrd="0" presId="urn:microsoft.com/office/officeart/2005/8/layout/hierarchy1"/>
    <dgm:cxn modelId="{2E6B2D02-0B08-4C48-8746-8CA2101D7C3B}" type="presParOf" srcId="{023C4E2A-5FED-4B6F-A4D8-695E20A891E8}" destId="{02FEDEDC-5954-4E2D-9766-6FDA01AD6610}" srcOrd="3" destOrd="0" presId="urn:microsoft.com/office/officeart/2005/8/layout/hierarchy1"/>
    <dgm:cxn modelId="{387D7335-39D0-4C4F-A125-2397B23994C2}" type="presParOf" srcId="{02FEDEDC-5954-4E2D-9766-6FDA01AD6610}" destId="{4D95E14F-C21D-4C34-A237-D057CC82BD36}" srcOrd="0" destOrd="0" presId="urn:microsoft.com/office/officeart/2005/8/layout/hierarchy1"/>
    <dgm:cxn modelId="{AB57C4D1-6E6B-4DAA-921D-F71E7F8333AB}" type="presParOf" srcId="{4D95E14F-C21D-4C34-A237-D057CC82BD36}" destId="{60A688BE-562A-4DEA-9EC8-55DA1336DFDC}" srcOrd="0" destOrd="0" presId="urn:microsoft.com/office/officeart/2005/8/layout/hierarchy1"/>
    <dgm:cxn modelId="{1C1D422F-427C-45E6-A4CD-2ECAB7F493C9}" type="presParOf" srcId="{4D95E14F-C21D-4C34-A237-D057CC82BD36}" destId="{AAC11E01-F6B7-4431-A0D6-7B24A90FE893}" srcOrd="1" destOrd="0" presId="urn:microsoft.com/office/officeart/2005/8/layout/hierarchy1"/>
    <dgm:cxn modelId="{72B1D870-4CFA-4529-A22A-AEEFA56FAE43}" type="presParOf" srcId="{02FEDEDC-5954-4E2D-9766-6FDA01AD6610}" destId="{D22210FC-A162-4C59-A2D6-03D69B679337}" srcOrd="1" destOrd="0" presId="urn:microsoft.com/office/officeart/2005/8/layout/hierarchy1"/>
    <dgm:cxn modelId="{B9098EF0-CB58-442C-B3E0-845165566253}" type="presParOf" srcId="{D22210FC-A162-4C59-A2D6-03D69B679337}" destId="{A33E214D-EE5F-4247-9973-76E011B458D4}" srcOrd="0" destOrd="0" presId="urn:microsoft.com/office/officeart/2005/8/layout/hierarchy1"/>
    <dgm:cxn modelId="{6648AF44-E0D1-4BC1-AD16-0C538AD55496}" type="presParOf" srcId="{D22210FC-A162-4C59-A2D6-03D69B679337}" destId="{B9098C56-8CFA-40E2-990A-1F0F86D3A647}" srcOrd="1" destOrd="0" presId="urn:microsoft.com/office/officeart/2005/8/layout/hierarchy1"/>
    <dgm:cxn modelId="{26CF79FB-CC0B-4352-A696-D2C5388A6B4C}" type="presParOf" srcId="{B9098C56-8CFA-40E2-990A-1F0F86D3A647}" destId="{0EA47654-A365-47E8-9F34-DAFDF1DA775E}" srcOrd="0" destOrd="0" presId="urn:microsoft.com/office/officeart/2005/8/layout/hierarchy1"/>
    <dgm:cxn modelId="{1DF20E75-6BA7-4B24-9E4F-6733270806C9}" type="presParOf" srcId="{0EA47654-A365-47E8-9F34-DAFDF1DA775E}" destId="{2F0B50F1-DF9A-4793-81A8-7B949B9C9DE0}" srcOrd="0" destOrd="0" presId="urn:microsoft.com/office/officeart/2005/8/layout/hierarchy1"/>
    <dgm:cxn modelId="{F10382F8-C20C-4BED-8CCD-3C8747E7EA6B}" type="presParOf" srcId="{0EA47654-A365-47E8-9F34-DAFDF1DA775E}" destId="{C58BD914-39AD-4A90-95B7-166017FE11A9}" srcOrd="1" destOrd="0" presId="urn:microsoft.com/office/officeart/2005/8/layout/hierarchy1"/>
    <dgm:cxn modelId="{8A46A239-95EE-4081-A4AF-6E3A544D8BC6}" type="presParOf" srcId="{B9098C56-8CFA-40E2-990A-1F0F86D3A647}" destId="{2B5407C8-8EA0-455D-A610-033D551D226D}" srcOrd="1" destOrd="0" presId="urn:microsoft.com/office/officeart/2005/8/layout/hierarchy1"/>
    <dgm:cxn modelId="{7851D05B-CF0A-4E87-9678-4C22543A618F}" type="presParOf" srcId="{D22210FC-A162-4C59-A2D6-03D69B679337}" destId="{59F847AA-7B8B-4A02-869D-AD110A0DB858}" srcOrd="2" destOrd="0" presId="urn:microsoft.com/office/officeart/2005/8/layout/hierarchy1"/>
    <dgm:cxn modelId="{7D333607-D05A-422F-AAE2-3EFB5012BC13}" type="presParOf" srcId="{D22210FC-A162-4C59-A2D6-03D69B679337}" destId="{62C7DD3A-5300-4D79-B074-E7BCB5FDA41A}" srcOrd="3" destOrd="0" presId="urn:microsoft.com/office/officeart/2005/8/layout/hierarchy1"/>
    <dgm:cxn modelId="{AA1BB38B-826B-46FA-8A0D-70E2F4AE9BB7}" type="presParOf" srcId="{62C7DD3A-5300-4D79-B074-E7BCB5FDA41A}" destId="{0AE9743B-DFAD-4640-8F49-93FF649696FC}" srcOrd="0" destOrd="0" presId="urn:microsoft.com/office/officeart/2005/8/layout/hierarchy1"/>
    <dgm:cxn modelId="{D401FDB6-05DD-4184-8F0F-C7CFF3AFD84A}" type="presParOf" srcId="{0AE9743B-DFAD-4640-8F49-93FF649696FC}" destId="{30E84CBD-8F7B-4731-B8D0-6607A98D1C6F}" srcOrd="0" destOrd="0" presId="urn:microsoft.com/office/officeart/2005/8/layout/hierarchy1"/>
    <dgm:cxn modelId="{6D8FDF85-6D70-4E29-A34C-FD61DD4AB685}" type="presParOf" srcId="{0AE9743B-DFAD-4640-8F49-93FF649696FC}" destId="{068B7AFF-375A-4835-B50B-3D9CDCC44179}" srcOrd="1" destOrd="0" presId="urn:microsoft.com/office/officeart/2005/8/layout/hierarchy1"/>
    <dgm:cxn modelId="{3FA4F560-F8B2-4B2D-BDC7-ECF52EDE502E}" type="presParOf" srcId="{62C7DD3A-5300-4D79-B074-E7BCB5FDA41A}" destId="{95F819B4-8DE6-44E6-8FAB-D9158C6B7AA8}" srcOrd="1" destOrd="0" presId="urn:microsoft.com/office/officeart/2005/8/layout/hierarchy1"/>
    <dgm:cxn modelId="{44555F3F-7156-4BCE-9233-A453D1CE6D57}" type="presParOf" srcId="{D22210FC-A162-4C59-A2D6-03D69B679337}" destId="{7CBCCD7F-E003-4640-8628-80E2D869FCFB}" srcOrd="4" destOrd="0" presId="urn:microsoft.com/office/officeart/2005/8/layout/hierarchy1"/>
    <dgm:cxn modelId="{B93139EF-85A7-46A1-8824-4B2302831BFE}" type="presParOf" srcId="{D22210FC-A162-4C59-A2D6-03D69B679337}" destId="{E6234BFC-EA08-44EB-9BDD-1B94175CA40D}" srcOrd="5" destOrd="0" presId="urn:microsoft.com/office/officeart/2005/8/layout/hierarchy1"/>
    <dgm:cxn modelId="{06D9B7B0-798B-4804-8455-E7713F048D10}" type="presParOf" srcId="{E6234BFC-EA08-44EB-9BDD-1B94175CA40D}" destId="{A3D53807-762A-45C7-8E2E-AA06A7D4B982}" srcOrd="0" destOrd="0" presId="urn:microsoft.com/office/officeart/2005/8/layout/hierarchy1"/>
    <dgm:cxn modelId="{15999843-020A-4A2C-885C-6C6BA45F35FA}" type="presParOf" srcId="{A3D53807-762A-45C7-8E2E-AA06A7D4B982}" destId="{768AFCEF-7F8E-4234-B337-44A57A8A93F4}" srcOrd="0" destOrd="0" presId="urn:microsoft.com/office/officeart/2005/8/layout/hierarchy1"/>
    <dgm:cxn modelId="{48D0219E-3F28-4BAD-8C4B-E98C2D0E314E}" type="presParOf" srcId="{A3D53807-762A-45C7-8E2E-AA06A7D4B982}" destId="{29429B4A-3EE8-45E1-B34E-019BE5C5C2F3}" srcOrd="1" destOrd="0" presId="urn:microsoft.com/office/officeart/2005/8/layout/hierarchy1"/>
    <dgm:cxn modelId="{C0F50B04-6526-4589-8678-41070C5F0A0F}" type="presParOf" srcId="{E6234BFC-EA08-44EB-9BDD-1B94175CA40D}" destId="{D90340C8-3E20-4143-B78F-D2F4E121582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7F09EC-5685-4D7E-A77C-27EEF957F0E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1B875E2-96DF-49A0-93BE-781F3634FE91}">
      <dgm:prSet phldrT="[Text]" custT="1"/>
      <dgm:spPr/>
      <dgm:t>
        <a:bodyPr/>
        <a:lstStyle/>
        <a:p>
          <a:pPr algn="ctr"/>
          <a:r>
            <a:rPr lang="en-US" sz="1000" dirty="0" smtClean="0"/>
            <a:t>Working on</a:t>
          </a:r>
        </a:p>
        <a:p>
          <a:pPr algn="ctr"/>
          <a:r>
            <a:rPr lang="en-US" sz="1000" dirty="0" smtClean="0"/>
            <a:t>300% List</a:t>
          </a:r>
          <a:endParaRPr lang="en-US" sz="1000" dirty="0"/>
        </a:p>
      </dgm:t>
    </dgm:pt>
    <dgm:pt modelId="{765BF5F8-CFE4-4641-87B8-8B27BD8075C7}" type="parTrans" cxnId="{0020050D-75C4-414C-99B2-094495EDACD6}">
      <dgm:prSet/>
      <dgm:spPr/>
      <dgm:t>
        <a:bodyPr/>
        <a:lstStyle/>
        <a:p>
          <a:endParaRPr lang="en-US"/>
        </a:p>
      </dgm:t>
    </dgm:pt>
    <dgm:pt modelId="{B8B0D0D6-E0ED-46D5-A97E-45D87F2AAB5C}" type="sibTrans" cxnId="{0020050D-75C4-414C-99B2-094495EDACD6}">
      <dgm:prSet/>
      <dgm:spPr/>
      <dgm:t>
        <a:bodyPr/>
        <a:lstStyle/>
        <a:p>
          <a:endParaRPr lang="en-US"/>
        </a:p>
      </dgm:t>
    </dgm:pt>
    <dgm:pt modelId="{92B86227-0FCA-4FE9-A28E-75870F26A061}">
      <dgm:prSet phldrT="[Text]" custT="1"/>
      <dgm:spPr/>
      <dgm:t>
        <a:bodyPr/>
        <a:lstStyle/>
        <a:p>
          <a:r>
            <a:rPr lang="en-US" sz="1000" dirty="0" smtClean="0"/>
            <a:t>Draft 300% List/Meeting with Local Agencies</a:t>
          </a:r>
          <a:endParaRPr lang="en-US" sz="1000" dirty="0"/>
        </a:p>
      </dgm:t>
    </dgm:pt>
    <dgm:pt modelId="{6FD011CE-BD98-4015-9AAE-40B7C3A4F29E}" type="parTrans" cxnId="{329B1691-0865-4720-B4A5-8555EC7DBFB1}">
      <dgm:prSet/>
      <dgm:spPr/>
      <dgm:t>
        <a:bodyPr/>
        <a:lstStyle/>
        <a:p>
          <a:endParaRPr lang="en-US"/>
        </a:p>
      </dgm:t>
    </dgm:pt>
    <dgm:pt modelId="{52A59E8E-7A45-4735-AD9B-00C5782B8556}" type="sibTrans" cxnId="{329B1691-0865-4720-B4A5-8555EC7DBFB1}">
      <dgm:prSet/>
      <dgm:spPr/>
      <dgm:t>
        <a:bodyPr/>
        <a:lstStyle/>
        <a:p>
          <a:endParaRPr lang="en-US"/>
        </a:p>
      </dgm:t>
    </dgm:pt>
    <dgm:pt modelId="{25ABAFDA-F03C-4BF7-8346-C4026404FDE7}">
      <dgm:prSet phldrT="[Text]" custT="1"/>
      <dgm:spPr/>
      <dgm:t>
        <a:bodyPr/>
        <a:lstStyle/>
        <a:p>
          <a:r>
            <a:rPr lang="en-US" sz="1000" dirty="0" smtClean="0"/>
            <a:t>Address  Comments, Review Proposals, Refined 300% List</a:t>
          </a:r>
          <a:endParaRPr lang="en-US" sz="1000" dirty="0"/>
        </a:p>
      </dgm:t>
    </dgm:pt>
    <dgm:pt modelId="{61074C12-20DE-4468-83E7-128E706A2AC9}" type="parTrans" cxnId="{00E1889C-89F8-4311-9D6A-7BDEDCC53C15}">
      <dgm:prSet/>
      <dgm:spPr/>
      <dgm:t>
        <a:bodyPr/>
        <a:lstStyle/>
        <a:p>
          <a:endParaRPr lang="en-US"/>
        </a:p>
      </dgm:t>
    </dgm:pt>
    <dgm:pt modelId="{52C982EE-E85B-495D-93CC-995C3CAF71B4}" type="sibTrans" cxnId="{00E1889C-89F8-4311-9D6A-7BDEDCC53C15}">
      <dgm:prSet/>
      <dgm:spPr/>
      <dgm:t>
        <a:bodyPr/>
        <a:lstStyle/>
        <a:p>
          <a:endParaRPr lang="en-US"/>
        </a:p>
      </dgm:t>
    </dgm:pt>
    <dgm:pt modelId="{A6256A52-D5A8-45AA-907D-5A88DB212D1F}">
      <dgm:prSet phldrT="[Text]" custT="1"/>
      <dgm:spPr/>
      <dgm:t>
        <a:bodyPr/>
        <a:lstStyle/>
        <a:p>
          <a:r>
            <a:rPr lang="en-US" sz="1000" dirty="0" smtClean="0"/>
            <a:t>Final 300% List</a:t>
          </a:r>
          <a:endParaRPr lang="en-US" sz="1000" dirty="0"/>
        </a:p>
      </dgm:t>
    </dgm:pt>
    <dgm:pt modelId="{5CD2E5AA-2518-47C7-A9CF-A15BC8749109}" type="parTrans" cxnId="{23DBC597-2305-4886-82AB-E1EB7A758D57}">
      <dgm:prSet/>
      <dgm:spPr/>
      <dgm:t>
        <a:bodyPr/>
        <a:lstStyle/>
        <a:p>
          <a:endParaRPr lang="en-US"/>
        </a:p>
      </dgm:t>
    </dgm:pt>
    <dgm:pt modelId="{4F0DCCF6-16B5-4A06-86B4-779956429DED}" type="sibTrans" cxnId="{23DBC597-2305-4886-82AB-E1EB7A758D57}">
      <dgm:prSet/>
      <dgm:spPr/>
      <dgm:t>
        <a:bodyPr/>
        <a:lstStyle/>
        <a:p>
          <a:endParaRPr lang="en-US"/>
        </a:p>
      </dgm:t>
    </dgm:pt>
    <dgm:pt modelId="{13C6F15C-4382-4EDC-98CA-5F893389A718}">
      <dgm:prSet phldrT="[Text]" custT="1"/>
      <dgm:spPr/>
      <dgm:t>
        <a:bodyPr/>
        <a:lstStyle/>
        <a:p>
          <a:r>
            <a:rPr lang="en-US" sz="1000" dirty="0" smtClean="0"/>
            <a:t>Draft 150% List</a:t>
          </a:r>
          <a:endParaRPr lang="en-US" sz="1000" dirty="0"/>
        </a:p>
      </dgm:t>
    </dgm:pt>
    <dgm:pt modelId="{62C8C4D0-0B08-40C2-B93C-26BEB446815F}" type="parTrans" cxnId="{24BA8DCA-E499-4B60-AA29-698BFF08E21B}">
      <dgm:prSet/>
      <dgm:spPr/>
      <dgm:t>
        <a:bodyPr/>
        <a:lstStyle/>
        <a:p>
          <a:endParaRPr lang="en-US"/>
        </a:p>
      </dgm:t>
    </dgm:pt>
    <dgm:pt modelId="{0D802DC1-4F51-418E-9833-B6B5E680B907}" type="sibTrans" cxnId="{24BA8DCA-E499-4B60-AA29-698BFF08E21B}">
      <dgm:prSet/>
      <dgm:spPr/>
      <dgm:t>
        <a:bodyPr/>
        <a:lstStyle/>
        <a:p>
          <a:endParaRPr lang="en-US"/>
        </a:p>
      </dgm:t>
    </dgm:pt>
    <dgm:pt modelId="{ADB215F2-EB12-400A-BDF8-9E7A244C5F08}">
      <dgm:prSet phldrT="[Text]"/>
      <dgm:spPr/>
      <dgm:t>
        <a:bodyPr/>
        <a:lstStyle/>
        <a:p>
          <a:endParaRPr lang="en-US" dirty="0"/>
        </a:p>
      </dgm:t>
    </dgm:pt>
    <dgm:pt modelId="{CC702205-993A-4055-9328-9237D185C53C}" type="parTrans" cxnId="{A939D722-35E3-4A12-9156-A1DE8A97FA9B}">
      <dgm:prSet/>
      <dgm:spPr/>
      <dgm:t>
        <a:bodyPr/>
        <a:lstStyle/>
        <a:p>
          <a:endParaRPr lang="en-US"/>
        </a:p>
      </dgm:t>
    </dgm:pt>
    <dgm:pt modelId="{E49CD11B-40E1-40F0-9DE3-674D6ABFCEE3}" type="sibTrans" cxnId="{A939D722-35E3-4A12-9156-A1DE8A97FA9B}">
      <dgm:prSet/>
      <dgm:spPr/>
      <dgm:t>
        <a:bodyPr/>
        <a:lstStyle/>
        <a:p>
          <a:endParaRPr lang="en-US"/>
        </a:p>
      </dgm:t>
    </dgm:pt>
    <dgm:pt modelId="{71AA6A46-12B3-4176-9F4C-41CABEB0A3C2}">
      <dgm:prSet phldrT="[Text]" custT="1"/>
      <dgm:spPr/>
      <dgm:t>
        <a:bodyPr/>
        <a:lstStyle/>
        <a:p>
          <a:r>
            <a:rPr lang="en-US" sz="1000" dirty="0" smtClean="0"/>
            <a:t>Final 150% List</a:t>
          </a:r>
          <a:endParaRPr lang="en-US" sz="1000" dirty="0"/>
        </a:p>
      </dgm:t>
    </dgm:pt>
    <dgm:pt modelId="{F8AB615D-8855-43BC-AE2D-B479CE5A162A}" type="parTrans" cxnId="{DF99A125-3802-47E4-B541-C86FBC2AEFA1}">
      <dgm:prSet/>
      <dgm:spPr/>
      <dgm:t>
        <a:bodyPr/>
        <a:lstStyle/>
        <a:p>
          <a:endParaRPr lang="en-US"/>
        </a:p>
      </dgm:t>
    </dgm:pt>
    <dgm:pt modelId="{09BC3266-88AE-4DFB-8A9C-6C734B6A47B2}" type="sibTrans" cxnId="{DF99A125-3802-47E4-B541-C86FBC2AEFA1}">
      <dgm:prSet/>
      <dgm:spPr/>
      <dgm:t>
        <a:bodyPr/>
        <a:lstStyle/>
        <a:p>
          <a:endParaRPr lang="en-US"/>
        </a:p>
      </dgm:t>
    </dgm:pt>
    <dgm:pt modelId="{CADC7E88-7FA5-4C75-B3B2-01731F10A42A}">
      <dgm:prSet phldrT="[Text]" custT="1"/>
      <dgm:spPr/>
      <dgm:t>
        <a:bodyPr/>
        <a:lstStyle/>
        <a:p>
          <a:r>
            <a:rPr lang="en-US" sz="1000" dirty="0" smtClean="0"/>
            <a:t>Scoping</a:t>
          </a:r>
          <a:endParaRPr lang="en-US" sz="1000" dirty="0"/>
        </a:p>
      </dgm:t>
    </dgm:pt>
    <dgm:pt modelId="{7CE58554-961E-4453-93B7-705E112DED30}" type="parTrans" cxnId="{7F4D536E-B5BC-42C0-B1B6-9096D58D5650}">
      <dgm:prSet/>
      <dgm:spPr/>
      <dgm:t>
        <a:bodyPr/>
        <a:lstStyle/>
        <a:p>
          <a:endParaRPr lang="en-US"/>
        </a:p>
      </dgm:t>
    </dgm:pt>
    <dgm:pt modelId="{FF4B83FC-0C8B-4632-94A5-330E0F1B6DDC}" type="sibTrans" cxnId="{7F4D536E-B5BC-42C0-B1B6-9096D58D5650}">
      <dgm:prSet/>
      <dgm:spPr/>
      <dgm:t>
        <a:bodyPr/>
        <a:lstStyle/>
        <a:p>
          <a:endParaRPr lang="en-US"/>
        </a:p>
      </dgm:t>
    </dgm:pt>
    <dgm:pt modelId="{0CCD46FA-7755-470F-9BFF-51EAB7CB4C2F}">
      <dgm:prSet phldrT="[Text]" custT="1"/>
      <dgm:spPr/>
      <dgm:t>
        <a:bodyPr/>
        <a:lstStyle/>
        <a:p>
          <a:r>
            <a:rPr lang="en-US" sz="1000" dirty="0" smtClean="0"/>
            <a:t>Draft</a:t>
          </a:r>
        </a:p>
        <a:p>
          <a:r>
            <a:rPr lang="en-US" sz="1000" dirty="0" err="1" smtClean="0"/>
            <a:t>STIP</a:t>
          </a:r>
          <a:endParaRPr lang="en-US" sz="1000" dirty="0"/>
        </a:p>
      </dgm:t>
    </dgm:pt>
    <dgm:pt modelId="{E433BC76-9646-4649-9C41-F7BB0CFB558A}" type="parTrans" cxnId="{ABB0A250-73B7-4558-83D5-C1B683215161}">
      <dgm:prSet/>
      <dgm:spPr/>
      <dgm:t>
        <a:bodyPr/>
        <a:lstStyle/>
        <a:p>
          <a:endParaRPr lang="en-US"/>
        </a:p>
      </dgm:t>
    </dgm:pt>
    <dgm:pt modelId="{87559A73-64FE-4CB8-BFF2-9BEE4D4D931D}" type="sibTrans" cxnId="{ABB0A250-73B7-4558-83D5-C1B683215161}">
      <dgm:prSet/>
      <dgm:spPr/>
      <dgm:t>
        <a:bodyPr/>
        <a:lstStyle/>
        <a:p>
          <a:endParaRPr lang="en-US"/>
        </a:p>
      </dgm:t>
    </dgm:pt>
    <dgm:pt modelId="{0007B342-B142-4E6E-B929-0DB8095778D8}" type="pres">
      <dgm:prSet presAssocID="{5C7F09EC-5685-4D7E-A77C-27EEF957F0EA}" presName="Name0" presStyleCnt="0">
        <dgm:presLayoutVars>
          <dgm:dir/>
          <dgm:resizeHandles val="exact"/>
        </dgm:presLayoutVars>
      </dgm:prSet>
      <dgm:spPr/>
    </dgm:pt>
    <dgm:pt modelId="{CAE8AD15-AEAE-457E-B2AF-002613B05B6C}" type="pres">
      <dgm:prSet presAssocID="{D1B875E2-96DF-49A0-93BE-781F3634FE91}" presName="parTxOnly" presStyleLbl="node1" presStyleIdx="0" presStyleCnt="9" custScaleX="72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D6AB2-D97C-4418-9169-0759858E4466}" type="pres">
      <dgm:prSet presAssocID="{B8B0D0D6-E0ED-46D5-A97E-45D87F2AAB5C}" presName="parSpace" presStyleCnt="0"/>
      <dgm:spPr/>
    </dgm:pt>
    <dgm:pt modelId="{6F57FE0D-0F15-48C7-9EC4-A80FD78FD606}" type="pres">
      <dgm:prSet presAssocID="{92B86227-0FCA-4FE9-A28E-75870F26A061}" presName="parTxOnly" presStyleLbl="node1" presStyleIdx="1" presStyleCnt="9" custScaleX="1266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7D799-E101-4C85-8FB2-7F3178E1FDCE}" type="pres">
      <dgm:prSet presAssocID="{52A59E8E-7A45-4735-AD9B-00C5782B8556}" presName="parSpace" presStyleCnt="0"/>
      <dgm:spPr/>
    </dgm:pt>
    <dgm:pt modelId="{6054E363-9D7E-4CC7-8960-5E696F56EA26}" type="pres">
      <dgm:prSet presAssocID="{25ABAFDA-F03C-4BF7-8346-C4026404FDE7}" presName="parTxOnly" presStyleLbl="node1" presStyleIdx="2" presStyleCnt="9" custScaleX="1373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67340-0157-4691-8334-DF0619799B32}" type="pres">
      <dgm:prSet presAssocID="{52C982EE-E85B-495D-93CC-995C3CAF71B4}" presName="parSpace" presStyleCnt="0"/>
      <dgm:spPr/>
    </dgm:pt>
    <dgm:pt modelId="{13E5B9C4-AD91-440D-B03B-B4040BFE3711}" type="pres">
      <dgm:prSet presAssocID="{A6256A52-D5A8-45AA-907D-5A88DB212D1F}" presName="parTxOnly" presStyleLbl="node1" presStyleIdx="3" presStyleCnt="9" custScaleX="91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65548D-058C-4B2C-9688-8BE4EBC95962}" type="pres">
      <dgm:prSet presAssocID="{4F0DCCF6-16B5-4A06-86B4-779956429DED}" presName="parSpace" presStyleCnt="0"/>
      <dgm:spPr/>
    </dgm:pt>
    <dgm:pt modelId="{D7E5A385-68BB-450D-BDDF-EF36925D0146}" type="pres">
      <dgm:prSet presAssocID="{ADB215F2-EB12-400A-BDF8-9E7A244C5F08}" presName="parTxOnly" presStyleLbl="node1" presStyleIdx="4" presStyleCnt="9" custScaleX="814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07B5F-8772-4D71-94CF-902669D9EF80}" type="pres">
      <dgm:prSet presAssocID="{E49CD11B-40E1-40F0-9DE3-674D6ABFCEE3}" presName="parSpace" presStyleCnt="0"/>
      <dgm:spPr/>
    </dgm:pt>
    <dgm:pt modelId="{1EB0C426-6B35-4CDF-ACEF-F842EBB4825A}" type="pres">
      <dgm:prSet presAssocID="{13C6F15C-4382-4EDC-98CA-5F893389A718}" presName="parTxOnly" presStyleLbl="node1" presStyleIdx="5" presStyleCnt="9" custScaleX="91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8D267B-885E-498C-B6A3-1A46D610B8F8}" type="pres">
      <dgm:prSet presAssocID="{0D802DC1-4F51-418E-9833-B6B5E680B907}" presName="parSpace" presStyleCnt="0"/>
      <dgm:spPr/>
    </dgm:pt>
    <dgm:pt modelId="{CCB75811-69FC-4A5A-A25A-5382410FE03B}" type="pres">
      <dgm:prSet presAssocID="{71AA6A46-12B3-4176-9F4C-41CABEB0A3C2}" presName="parTxOnly" presStyleLbl="node1" presStyleIdx="6" presStyleCnt="9" custScaleX="92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9415D-69F4-4FB2-9AE4-A9A352651CE7}" type="pres">
      <dgm:prSet presAssocID="{09BC3266-88AE-4DFB-8A9C-6C734B6A47B2}" presName="parSpace" presStyleCnt="0"/>
      <dgm:spPr/>
    </dgm:pt>
    <dgm:pt modelId="{EE91D672-A12F-4CDC-A1C8-ACA33ECBB98A}" type="pres">
      <dgm:prSet presAssocID="{CADC7E88-7FA5-4C75-B3B2-01731F10A42A}" presName="parTxOnly" presStyleLbl="node1" presStyleIdx="7" presStyleCnt="9" custScaleX="855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E45944-7A2C-4313-8D14-5DFB30FED112}" type="pres">
      <dgm:prSet presAssocID="{FF4B83FC-0C8B-4632-94A5-330E0F1B6DDC}" presName="parSpace" presStyleCnt="0"/>
      <dgm:spPr/>
    </dgm:pt>
    <dgm:pt modelId="{885A56D2-B158-451C-85F7-C04573653416}" type="pres">
      <dgm:prSet presAssocID="{0CCD46FA-7755-470F-9BFF-51EAB7CB4C2F}" presName="parTxOnly" presStyleLbl="node1" presStyleIdx="8" presStyleCnt="9" custScaleX="930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20050D-75C4-414C-99B2-094495EDACD6}" srcId="{5C7F09EC-5685-4D7E-A77C-27EEF957F0EA}" destId="{D1B875E2-96DF-49A0-93BE-781F3634FE91}" srcOrd="0" destOrd="0" parTransId="{765BF5F8-CFE4-4641-87B8-8B27BD8075C7}" sibTransId="{B8B0D0D6-E0ED-46D5-A97E-45D87F2AAB5C}"/>
    <dgm:cxn modelId="{DF99A125-3802-47E4-B541-C86FBC2AEFA1}" srcId="{5C7F09EC-5685-4D7E-A77C-27EEF957F0EA}" destId="{71AA6A46-12B3-4176-9F4C-41CABEB0A3C2}" srcOrd="6" destOrd="0" parTransId="{F8AB615D-8855-43BC-AE2D-B479CE5A162A}" sibTransId="{09BC3266-88AE-4DFB-8A9C-6C734B6A47B2}"/>
    <dgm:cxn modelId="{A86A3351-0529-4CF5-B2D4-4E5435E4AB4F}" type="presOf" srcId="{5C7F09EC-5685-4D7E-A77C-27EEF957F0EA}" destId="{0007B342-B142-4E6E-B929-0DB8095778D8}" srcOrd="0" destOrd="0" presId="urn:microsoft.com/office/officeart/2005/8/layout/hChevron3"/>
    <dgm:cxn modelId="{8797907D-43E5-412C-90A6-236EEEA5E464}" type="presOf" srcId="{ADB215F2-EB12-400A-BDF8-9E7A244C5F08}" destId="{D7E5A385-68BB-450D-BDDF-EF36925D0146}" srcOrd="0" destOrd="0" presId="urn:microsoft.com/office/officeart/2005/8/layout/hChevron3"/>
    <dgm:cxn modelId="{23DBC597-2305-4886-82AB-E1EB7A758D57}" srcId="{5C7F09EC-5685-4D7E-A77C-27EEF957F0EA}" destId="{A6256A52-D5A8-45AA-907D-5A88DB212D1F}" srcOrd="3" destOrd="0" parTransId="{5CD2E5AA-2518-47C7-A9CF-A15BC8749109}" sibTransId="{4F0DCCF6-16B5-4A06-86B4-779956429DED}"/>
    <dgm:cxn modelId="{7F4D536E-B5BC-42C0-B1B6-9096D58D5650}" srcId="{5C7F09EC-5685-4D7E-A77C-27EEF957F0EA}" destId="{CADC7E88-7FA5-4C75-B3B2-01731F10A42A}" srcOrd="7" destOrd="0" parTransId="{7CE58554-961E-4453-93B7-705E112DED30}" sibTransId="{FF4B83FC-0C8B-4632-94A5-330E0F1B6DDC}"/>
    <dgm:cxn modelId="{00E1889C-89F8-4311-9D6A-7BDEDCC53C15}" srcId="{5C7F09EC-5685-4D7E-A77C-27EEF957F0EA}" destId="{25ABAFDA-F03C-4BF7-8346-C4026404FDE7}" srcOrd="2" destOrd="0" parTransId="{61074C12-20DE-4468-83E7-128E706A2AC9}" sibTransId="{52C982EE-E85B-495D-93CC-995C3CAF71B4}"/>
    <dgm:cxn modelId="{B51DE2F8-66E6-4205-B429-EDA4F03BE1BA}" type="presOf" srcId="{CADC7E88-7FA5-4C75-B3B2-01731F10A42A}" destId="{EE91D672-A12F-4CDC-A1C8-ACA33ECBB98A}" srcOrd="0" destOrd="0" presId="urn:microsoft.com/office/officeart/2005/8/layout/hChevron3"/>
    <dgm:cxn modelId="{E29408AA-E30D-4222-98BE-EE5546E2542A}" type="presOf" srcId="{92B86227-0FCA-4FE9-A28E-75870F26A061}" destId="{6F57FE0D-0F15-48C7-9EC4-A80FD78FD606}" srcOrd="0" destOrd="0" presId="urn:microsoft.com/office/officeart/2005/8/layout/hChevron3"/>
    <dgm:cxn modelId="{329B1691-0865-4720-B4A5-8555EC7DBFB1}" srcId="{5C7F09EC-5685-4D7E-A77C-27EEF957F0EA}" destId="{92B86227-0FCA-4FE9-A28E-75870F26A061}" srcOrd="1" destOrd="0" parTransId="{6FD011CE-BD98-4015-9AAE-40B7C3A4F29E}" sibTransId="{52A59E8E-7A45-4735-AD9B-00C5782B8556}"/>
    <dgm:cxn modelId="{1E22758F-3191-4C7C-8270-897FA676830C}" type="presOf" srcId="{A6256A52-D5A8-45AA-907D-5A88DB212D1F}" destId="{13E5B9C4-AD91-440D-B03B-B4040BFE3711}" srcOrd="0" destOrd="0" presId="urn:microsoft.com/office/officeart/2005/8/layout/hChevron3"/>
    <dgm:cxn modelId="{DC3218FD-F852-40EC-B2DC-0DFB4FF4BCA9}" type="presOf" srcId="{71AA6A46-12B3-4176-9F4C-41CABEB0A3C2}" destId="{CCB75811-69FC-4A5A-A25A-5382410FE03B}" srcOrd="0" destOrd="0" presId="urn:microsoft.com/office/officeart/2005/8/layout/hChevron3"/>
    <dgm:cxn modelId="{FFACB2B5-5C87-46ED-9FAA-BA4387E9F4B4}" type="presOf" srcId="{25ABAFDA-F03C-4BF7-8346-C4026404FDE7}" destId="{6054E363-9D7E-4CC7-8960-5E696F56EA26}" srcOrd="0" destOrd="0" presId="urn:microsoft.com/office/officeart/2005/8/layout/hChevron3"/>
    <dgm:cxn modelId="{6C941A5B-6769-44FF-AF15-D168BB905E7A}" type="presOf" srcId="{0CCD46FA-7755-470F-9BFF-51EAB7CB4C2F}" destId="{885A56D2-B158-451C-85F7-C04573653416}" srcOrd="0" destOrd="0" presId="urn:microsoft.com/office/officeart/2005/8/layout/hChevron3"/>
    <dgm:cxn modelId="{B5D5ADEC-9911-4CAE-9F6E-2D0B66E8F9E9}" type="presOf" srcId="{13C6F15C-4382-4EDC-98CA-5F893389A718}" destId="{1EB0C426-6B35-4CDF-ACEF-F842EBB4825A}" srcOrd="0" destOrd="0" presId="urn:microsoft.com/office/officeart/2005/8/layout/hChevron3"/>
    <dgm:cxn modelId="{A939D722-35E3-4A12-9156-A1DE8A97FA9B}" srcId="{5C7F09EC-5685-4D7E-A77C-27EEF957F0EA}" destId="{ADB215F2-EB12-400A-BDF8-9E7A244C5F08}" srcOrd="4" destOrd="0" parTransId="{CC702205-993A-4055-9328-9237D185C53C}" sibTransId="{E49CD11B-40E1-40F0-9DE3-674D6ABFCEE3}"/>
    <dgm:cxn modelId="{24BA8DCA-E499-4B60-AA29-698BFF08E21B}" srcId="{5C7F09EC-5685-4D7E-A77C-27EEF957F0EA}" destId="{13C6F15C-4382-4EDC-98CA-5F893389A718}" srcOrd="5" destOrd="0" parTransId="{62C8C4D0-0B08-40C2-B93C-26BEB446815F}" sibTransId="{0D802DC1-4F51-418E-9833-B6B5E680B907}"/>
    <dgm:cxn modelId="{ABB0A250-73B7-4558-83D5-C1B683215161}" srcId="{5C7F09EC-5685-4D7E-A77C-27EEF957F0EA}" destId="{0CCD46FA-7755-470F-9BFF-51EAB7CB4C2F}" srcOrd="8" destOrd="0" parTransId="{E433BC76-9646-4649-9C41-F7BB0CFB558A}" sibTransId="{87559A73-64FE-4CB8-BFF2-9BEE4D4D931D}"/>
    <dgm:cxn modelId="{23EB3F6A-F1A8-4D3A-A8D9-5972C02DA98C}" type="presOf" srcId="{D1B875E2-96DF-49A0-93BE-781F3634FE91}" destId="{CAE8AD15-AEAE-457E-B2AF-002613B05B6C}" srcOrd="0" destOrd="0" presId="urn:microsoft.com/office/officeart/2005/8/layout/hChevron3"/>
    <dgm:cxn modelId="{4ADFC03B-5A9F-4C2B-9529-78E12D239D58}" type="presParOf" srcId="{0007B342-B142-4E6E-B929-0DB8095778D8}" destId="{CAE8AD15-AEAE-457E-B2AF-002613B05B6C}" srcOrd="0" destOrd="0" presId="urn:microsoft.com/office/officeart/2005/8/layout/hChevron3"/>
    <dgm:cxn modelId="{5D1A38EF-C29C-402E-B192-B123F2251CC5}" type="presParOf" srcId="{0007B342-B142-4E6E-B929-0DB8095778D8}" destId="{863D6AB2-D97C-4418-9169-0759858E4466}" srcOrd="1" destOrd="0" presId="urn:microsoft.com/office/officeart/2005/8/layout/hChevron3"/>
    <dgm:cxn modelId="{5F0FECDA-3087-4D4A-BD67-F499CE4BCFF3}" type="presParOf" srcId="{0007B342-B142-4E6E-B929-0DB8095778D8}" destId="{6F57FE0D-0F15-48C7-9EC4-A80FD78FD606}" srcOrd="2" destOrd="0" presId="urn:microsoft.com/office/officeart/2005/8/layout/hChevron3"/>
    <dgm:cxn modelId="{CF18516F-5BC2-4F94-B30A-5426BEA2EE29}" type="presParOf" srcId="{0007B342-B142-4E6E-B929-0DB8095778D8}" destId="{5EB7D799-E101-4C85-8FB2-7F3178E1FDCE}" srcOrd="3" destOrd="0" presId="urn:microsoft.com/office/officeart/2005/8/layout/hChevron3"/>
    <dgm:cxn modelId="{75B929C9-B8B7-4AE1-A9FA-51008A4EC78F}" type="presParOf" srcId="{0007B342-B142-4E6E-B929-0DB8095778D8}" destId="{6054E363-9D7E-4CC7-8960-5E696F56EA26}" srcOrd="4" destOrd="0" presId="urn:microsoft.com/office/officeart/2005/8/layout/hChevron3"/>
    <dgm:cxn modelId="{8D0CD64F-8575-44EF-8CE9-CD80549B6FAE}" type="presParOf" srcId="{0007B342-B142-4E6E-B929-0DB8095778D8}" destId="{C0F67340-0157-4691-8334-DF0619799B32}" srcOrd="5" destOrd="0" presId="urn:microsoft.com/office/officeart/2005/8/layout/hChevron3"/>
    <dgm:cxn modelId="{910D1678-3B35-4FEE-A1D4-B03CFC44FE37}" type="presParOf" srcId="{0007B342-B142-4E6E-B929-0DB8095778D8}" destId="{13E5B9C4-AD91-440D-B03B-B4040BFE3711}" srcOrd="6" destOrd="0" presId="urn:microsoft.com/office/officeart/2005/8/layout/hChevron3"/>
    <dgm:cxn modelId="{CDC5D4F5-7620-410D-ACB6-42FDF5AF4771}" type="presParOf" srcId="{0007B342-B142-4E6E-B929-0DB8095778D8}" destId="{2C65548D-058C-4B2C-9688-8BE4EBC95962}" srcOrd="7" destOrd="0" presId="urn:microsoft.com/office/officeart/2005/8/layout/hChevron3"/>
    <dgm:cxn modelId="{038352A2-6051-4FD7-B437-A423644E4CF1}" type="presParOf" srcId="{0007B342-B142-4E6E-B929-0DB8095778D8}" destId="{D7E5A385-68BB-450D-BDDF-EF36925D0146}" srcOrd="8" destOrd="0" presId="urn:microsoft.com/office/officeart/2005/8/layout/hChevron3"/>
    <dgm:cxn modelId="{8B10A8DF-CA9A-497C-A11F-0313B8030DC3}" type="presParOf" srcId="{0007B342-B142-4E6E-B929-0DB8095778D8}" destId="{31607B5F-8772-4D71-94CF-902669D9EF80}" srcOrd="9" destOrd="0" presId="urn:microsoft.com/office/officeart/2005/8/layout/hChevron3"/>
    <dgm:cxn modelId="{0103DA82-04E1-46F1-992A-A57F175019AA}" type="presParOf" srcId="{0007B342-B142-4E6E-B929-0DB8095778D8}" destId="{1EB0C426-6B35-4CDF-ACEF-F842EBB4825A}" srcOrd="10" destOrd="0" presId="urn:microsoft.com/office/officeart/2005/8/layout/hChevron3"/>
    <dgm:cxn modelId="{1AABDF3D-F3A7-49CA-A318-5AF9BFA3C8C0}" type="presParOf" srcId="{0007B342-B142-4E6E-B929-0DB8095778D8}" destId="{C78D267B-885E-498C-B6A3-1A46D610B8F8}" srcOrd="11" destOrd="0" presId="urn:microsoft.com/office/officeart/2005/8/layout/hChevron3"/>
    <dgm:cxn modelId="{EBFF3295-7D3B-4EAC-8C59-A97B8791A758}" type="presParOf" srcId="{0007B342-B142-4E6E-B929-0DB8095778D8}" destId="{CCB75811-69FC-4A5A-A25A-5382410FE03B}" srcOrd="12" destOrd="0" presId="urn:microsoft.com/office/officeart/2005/8/layout/hChevron3"/>
    <dgm:cxn modelId="{FE3DB442-D2F0-4035-883A-CC68377B444A}" type="presParOf" srcId="{0007B342-B142-4E6E-B929-0DB8095778D8}" destId="{5CF9415D-69F4-4FB2-9AE4-A9A352651CE7}" srcOrd="13" destOrd="0" presId="urn:microsoft.com/office/officeart/2005/8/layout/hChevron3"/>
    <dgm:cxn modelId="{336A5CBD-8010-4CD9-9EEE-1540C1B0AAF3}" type="presParOf" srcId="{0007B342-B142-4E6E-B929-0DB8095778D8}" destId="{EE91D672-A12F-4CDC-A1C8-ACA33ECBB98A}" srcOrd="14" destOrd="0" presId="urn:microsoft.com/office/officeart/2005/8/layout/hChevron3"/>
    <dgm:cxn modelId="{710A33E4-30DD-4E41-BB10-10DF1E085568}" type="presParOf" srcId="{0007B342-B142-4E6E-B929-0DB8095778D8}" destId="{D0E45944-7A2C-4313-8D14-5DFB30FED112}" srcOrd="15" destOrd="0" presId="urn:microsoft.com/office/officeart/2005/8/layout/hChevron3"/>
    <dgm:cxn modelId="{A4BB778E-8AAE-4BE6-88A4-1040E64E0070}" type="presParOf" srcId="{0007B342-B142-4E6E-B929-0DB8095778D8}" destId="{885A56D2-B158-451C-85F7-C04573653416}" srcOrd="1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7F09EC-5685-4D7E-A77C-27EEF957F0E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1B875E2-96DF-49A0-93BE-781F3634FE91}">
      <dgm:prSet phldrT="[Text]" custT="1"/>
      <dgm:spPr>
        <a:solidFill>
          <a:srgbClr val="BCB092"/>
        </a:solidFill>
      </dgm:spPr>
      <dgm:t>
        <a:bodyPr/>
        <a:lstStyle/>
        <a:p>
          <a:pPr algn="ctr"/>
          <a:endParaRPr lang="en-US" sz="1000" dirty="0">
            <a:solidFill>
              <a:schemeClr val="accent6">
                <a:lumMod val="75000"/>
              </a:schemeClr>
            </a:solidFill>
          </a:endParaRPr>
        </a:p>
      </dgm:t>
    </dgm:pt>
    <dgm:pt modelId="{765BF5F8-CFE4-4641-87B8-8B27BD8075C7}" type="parTrans" cxnId="{0020050D-75C4-414C-99B2-094495EDACD6}">
      <dgm:prSet/>
      <dgm:spPr/>
      <dgm:t>
        <a:bodyPr/>
        <a:lstStyle/>
        <a:p>
          <a:endParaRPr lang="en-US"/>
        </a:p>
      </dgm:t>
    </dgm:pt>
    <dgm:pt modelId="{B8B0D0D6-E0ED-46D5-A97E-45D87F2AAB5C}" type="sibTrans" cxnId="{0020050D-75C4-414C-99B2-094495EDACD6}">
      <dgm:prSet/>
      <dgm:spPr/>
      <dgm:t>
        <a:bodyPr/>
        <a:lstStyle/>
        <a:p>
          <a:endParaRPr lang="en-US"/>
        </a:p>
      </dgm:t>
    </dgm:pt>
    <dgm:pt modelId="{92B86227-0FCA-4FE9-A28E-75870F26A061}">
      <dgm:prSet phldrT="[Text]" custT="1"/>
      <dgm:spPr>
        <a:solidFill>
          <a:srgbClr val="BCB092"/>
        </a:solidFill>
      </dgm:spPr>
      <dgm:t>
        <a:bodyPr/>
        <a:lstStyle/>
        <a:p>
          <a:r>
            <a:rPr lang="en-US" sz="1000" dirty="0" smtClean="0"/>
            <a:t>Application Deadline</a:t>
          </a:r>
          <a:endParaRPr lang="en-US" sz="1000" dirty="0"/>
        </a:p>
      </dgm:t>
    </dgm:pt>
    <dgm:pt modelId="{6FD011CE-BD98-4015-9AAE-40B7C3A4F29E}" type="parTrans" cxnId="{329B1691-0865-4720-B4A5-8555EC7DBFB1}">
      <dgm:prSet/>
      <dgm:spPr/>
      <dgm:t>
        <a:bodyPr/>
        <a:lstStyle/>
        <a:p>
          <a:endParaRPr lang="en-US"/>
        </a:p>
      </dgm:t>
    </dgm:pt>
    <dgm:pt modelId="{52A59E8E-7A45-4735-AD9B-00C5782B8556}" type="sibTrans" cxnId="{329B1691-0865-4720-B4A5-8555EC7DBFB1}">
      <dgm:prSet/>
      <dgm:spPr/>
      <dgm:t>
        <a:bodyPr/>
        <a:lstStyle/>
        <a:p>
          <a:endParaRPr lang="en-US"/>
        </a:p>
      </dgm:t>
    </dgm:pt>
    <dgm:pt modelId="{25ABAFDA-F03C-4BF7-8346-C4026404FDE7}">
      <dgm:prSet phldrT="[Text]" custT="1"/>
      <dgm:spPr>
        <a:solidFill>
          <a:srgbClr val="BCB092"/>
        </a:solidFill>
      </dgm:spPr>
      <dgm:t>
        <a:bodyPr/>
        <a:lstStyle/>
        <a:p>
          <a:endParaRPr lang="en-US" sz="1000" dirty="0"/>
        </a:p>
      </dgm:t>
    </dgm:pt>
    <dgm:pt modelId="{61074C12-20DE-4468-83E7-128E706A2AC9}" type="parTrans" cxnId="{00E1889C-89F8-4311-9D6A-7BDEDCC53C15}">
      <dgm:prSet/>
      <dgm:spPr/>
      <dgm:t>
        <a:bodyPr/>
        <a:lstStyle/>
        <a:p>
          <a:endParaRPr lang="en-US"/>
        </a:p>
      </dgm:t>
    </dgm:pt>
    <dgm:pt modelId="{52C982EE-E85B-495D-93CC-995C3CAF71B4}" type="sibTrans" cxnId="{00E1889C-89F8-4311-9D6A-7BDEDCC53C15}">
      <dgm:prSet/>
      <dgm:spPr/>
      <dgm:t>
        <a:bodyPr/>
        <a:lstStyle/>
        <a:p>
          <a:endParaRPr lang="en-US"/>
        </a:p>
      </dgm:t>
    </dgm:pt>
    <dgm:pt modelId="{A6256A52-D5A8-45AA-907D-5A88DB212D1F}">
      <dgm:prSet phldrT="[Text]" custT="1"/>
      <dgm:spPr>
        <a:solidFill>
          <a:srgbClr val="BCB092"/>
        </a:solidFill>
      </dgm:spPr>
      <dgm:t>
        <a:bodyPr/>
        <a:lstStyle/>
        <a:p>
          <a:endParaRPr lang="en-US" sz="1000" dirty="0"/>
        </a:p>
      </dgm:t>
    </dgm:pt>
    <dgm:pt modelId="{5CD2E5AA-2518-47C7-A9CF-A15BC8749109}" type="parTrans" cxnId="{23DBC597-2305-4886-82AB-E1EB7A758D57}">
      <dgm:prSet/>
      <dgm:spPr/>
      <dgm:t>
        <a:bodyPr/>
        <a:lstStyle/>
        <a:p>
          <a:endParaRPr lang="en-US"/>
        </a:p>
      </dgm:t>
    </dgm:pt>
    <dgm:pt modelId="{4F0DCCF6-16B5-4A06-86B4-779956429DED}" type="sibTrans" cxnId="{23DBC597-2305-4886-82AB-E1EB7A758D57}">
      <dgm:prSet/>
      <dgm:spPr/>
      <dgm:t>
        <a:bodyPr/>
        <a:lstStyle/>
        <a:p>
          <a:endParaRPr lang="en-US"/>
        </a:p>
      </dgm:t>
    </dgm:pt>
    <dgm:pt modelId="{13C6F15C-4382-4EDC-98CA-5F893389A718}">
      <dgm:prSet phldrT="[Text]" custT="1"/>
      <dgm:spPr>
        <a:solidFill>
          <a:srgbClr val="BCB092"/>
        </a:solidFill>
      </dgm:spPr>
      <dgm:t>
        <a:bodyPr/>
        <a:lstStyle/>
        <a:p>
          <a:endParaRPr lang="en-US" sz="1000" dirty="0"/>
        </a:p>
      </dgm:t>
    </dgm:pt>
    <dgm:pt modelId="{62C8C4D0-0B08-40C2-B93C-26BEB446815F}" type="parTrans" cxnId="{24BA8DCA-E499-4B60-AA29-698BFF08E21B}">
      <dgm:prSet/>
      <dgm:spPr/>
      <dgm:t>
        <a:bodyPr/>
        <a:lstStyle/>
        <a:p>
          <a:endParaRPr lang="en-US"/>
        </a:p>
      </dgm:t>
    </dgm:pt>
    <dgm:pt modelId="{0D802DC1-4F51-418E-9833-B6B5E680B907}" type="sibTrans" cxnId="{24BA8DCA-E499-4B60-AA29-698BFF08E21B}">
      <dgm:prSet/>
      <dgm:spPr/>
      <dgm:t>
        <a:bodyPr/>
        <a:lstStyle/>
        <a:p>
          <a:endParaRPr lang="en-US"/>
        </a:p>
      </dgm:t>
    </dgm:pt>
    <dgm:pt modelId="{ADB215F2-EB12-400A-BDF8-9E7A244C5F08}">
      <dgm:prSet phldrT="[Text]"/>
      <dgm:spPr>
        <a:solidFill>
          <a:srgbClr val="BCB092"/>
        </a:solidFill>
      </dgm:spPr>
      <dgm:t>
        <a:bodyPr/>
        <a:lstStyle/>
        <a:p>
          <a:endParaRPr lang="en-US" dirty="0"/>
        </a:p>
      </dgm:t>
    </dgm:pt>
    <dgm:pt modelId="{CC702205-993A-4055-9328-9237D185C53C}" type="parTrans" cxnId="{A939D722-35E3-4A12-9156-A1DE8A97FA9B}">
      <dgm:prSet/>
      <dgm:spPr/>
      <dgm:t>
        <a:bodyPr/>
        <a:lstStyle/>
        <a:p>
          <a:endParaRPr lang="en-US"/>
        </a:p>
      </dgm:t>
    </dgm:pt>
    <dgm:pt modelId="{E49CD11B-40E1-40F0-9DE3-674D6ABFCEE3}" type="sibTrans" cxnId="{A939D722-35E3-4A12-9156-A1DE8A97FA9B}">
      <dgm:prSet/>
      <dgm:spPr/>
      <dgm:t>
        <a:bodyPr/>
        <a:lstStyle/>
        <a:p>
          <a:endParaRPr lang="en-US"/>
        </a:p>
      </dgm:t>
    </dgm:pt>
    <dgm:pt modelId="{71AA6A46-12B3-4176-9F4C-41CABEB0A3C2}">
      <dgm:prSet phldrT="[Text]" custT="1"/>
      <dgm:spPr>
        <a:solidFill>
          <a:srgbClr val="BCB092"/>
        </a:solidFill>
      </dgm:spPr>
      <dgm:t>
        <a:bodyPr/>
        <a:lstStyle/>
        <a:p>
          <a:endParaRPr lang="en-US" sz="1000" dirty="0"/>
        </a:p>
      </dgm:t>
    </dgm:pt>
    <dgm:pt modelId="{F8AB615D-8855-43BC-AE2D-B479CE5A162A}" type="parTrans" cxnId="{DF99A125-3802-47E4-B541-C86FBC2AEFA1}">
      <dgm:prSet/>
      <dgm:spPr/>
      <dgm:t>
        <a:bodyPr/>
        <a:lstStyle/>
        <a:p>
          <a:endParaRPr lang="en-US"/>
        </a:p>
      </dgm:t>
    </dgm:pt>
    <dgm:pt modelId="{09BC3266-88AE-4DFB-8A9C-6C734B6A47B2}" type="sibTrans" cxnId="{DF99A125-3802-47E4-B541-C86FBC2AEFA1}">
      <dgm:prSet/>
      <dgm:spPr/>
      <dgm:t>
        <a:bodyPr/>
        <a:lstStyle/>
        <a:p>
          <a:endParaRPr lang="en-US"/>
        </a:p>
      </dgm:t>
    </dgm:pt>
    <dgm:pt modelId="{CADC7E88-7FA5-4C75-B3B2-01731F10A42A}">
      <dgm:prSet phldrT="[Text]" custT="1"/>
      <dgm:spPr>
        <a:solidFill>
          <a:srgbClr val="BCB092"/>
        </a:solidFill>
      </dgm:spPr>
      <dgm:t>
        <a:bodyPr/>
        <a:lstStyle/>
        <a:p>
          <a:r>
            <a:rPr lang="en-US" sz="1000" dirty="0" smtClean="0"/>
            <a:t>Scoping</a:t>
          </a:r>
          <a:endParaRPr lang="en-US" sz="1000" dirty="0"/>
        </a:p>
      </dgm:t>
    </dgm:pt>
    <dgm:pt modelId="{7CE58554-961E-4453-93B7-705E112DED30}" type="parTrans" cxnId="{7F4D536E-B5BC-42C0-B1B6-9096D58D5650}">
      <dgm:prSet/>
      <dgm:spPr/>
      <dgm:t>
        <a:bodyPr/>
        <a:lstStyle/>
        <a:p>
          <a:endParaRPr lang="en-US"/>
        </a:p>
      </dgm:t>
    </dgm:pt>
    <dgm:pt modelId="{FF4B83FC-0C8B-4632-94A5-330E0F1B6DDC}" type="sibTrans" cxnId="{7F4D536E-B5BC-42C0-B1B6-9096D58D5650}">
      <dgm:prSet/>
      <dgm:spPr/>
      <dgm:t>
        <a:bodyPr/>
        <a:lstStyle/>
        <a:p>
          <a:endParaRPr lang="en-US"/>
        </a:p>
      </dgm:t>
    </dgm:pt>
    <dgm:pt modelId="{0CCD46FA-7755-470F-9BFF-51EAB7CB4C2F}">
      <dgm:prSet phldrT="[Text]" custT="1"/>
      <dgm:spPr>
        <a:solidFill>
          <a:srgbClr val="BCB092"/>
        </a:solidFill>
      </dgm:spPr>
      <dgm:t>
        <a:bodyPr/>
        <a:lstStyle/>
        <a:p>
          <a:r>
            <a:rPr lang="en-US" sz="1000" dirty="0" smtClean="0"/>
            <a:t>Draft</a:t>
          </a:r>
        </a:p>
        <a:p>
          <a:r>
            <a:rPr lang="en-US" sz="1000" dirty="0" err="1" smtClean="0"/>
            <a:t>STIP</a:t>
          </a:r>
          <a:endParaRPr lang="en-US" sz="1000" dirty="0"/>
        </a:p>
      </dgm:t>
    </dgm:pt>
    <dgm:pt modelId="{E433BC76-9646-4649-9C41-F7BB0CFB558A}" type="parTrans" cxnId="{ABB0A250-73B7-4558-83D5-C1B683215161}">
      <dgm:prSet/>
      <dgm:spPr/>
      <dgm:t>
        <a:bodyPr/>
        <a:lstStyle/>
        <a:p>
          <a:endParaRPr lang="en-US"/>
        </a:p>
      </dgm:t>
    </dgm:pt>
    <dgm:pt modelId="{87559A73-64FE-4CB8-BFF2-9BEE4D4D931D}" type="sibTrans" cxnId="{ABB0A250-73B7-4558-83D5-C1B683215161}">
      <dgm:prSet/>
      <dgm:spPr/>
      <dgm:t>
        <a:bodyPr/>
        <a:lstStyle/>
        <a:p>
          <a:endParaRPr lang="en-US"/>
        </a:p>
      </dgm:t>
    </dgm:pt>
    <dgm:pt modelId="{0007B342-B142-4E6E-B929-0DB8095778D8}" type="pres">
      <dgm:prSet presAssocID="{5C7F09EC-5685-4D7E-A77C-27EEF957F0EA}" presName="Name0" presStyleCnt="0">
        <dgm:presLayoutVars>
          <dgm:dir/>
          <dgm:resizeHandles val="exact"/>
        </dgm:presLayoutVars>
      </dgm:prSet>
      <dgm:spPr/>
    </dgm:pt>
    <dgm:pt modelId="{CAE8AD15-AEAE-457E-B2AF-002613B05B6C}" type="pres">
      <dgm:prSet presAssocID="{D1B875E2-96DF-49A0-93BE-781F3634FE91}" presName="parTxOnly" presStyleLbl="node1" presStyleIdx="0" presStyleCnt="9" custScaleX="72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D6AB2-D97C-4418-9169-0759858E4466}" type="pres">
      <dgm:prSet presAssocID="{B8B0D0D6-E0ED-46D5-A97E-45D87F2AAB5C}" presName="parSpace" presStyleCnt="0"/>
      <dgm:spPr/>
    </dgm:pt>
    <dgm:pt modelId="{6F57FE0D-0F15-48C7-9EC4-A80FD78FD606}" type="pres">
      <dgm:prSet presAssocID="{92B86227-0FCA-4FE9-A28E-75870F26A061}" presName="parTxOnly" presStyleLbl="node1" presStyleIdx="1" presStyleCnt="9" custScaleX="1266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7D799-E101-4C85-8FB2-7F3178E1FDCE}" type="pres">
      <dgm:prSet presAssocID="{52A59E8E-7A45-4735-AD9B-00C5782B8556}" presName="parSpace" presStyleCnt="0"/>
      <dgm:spPr/>
    </dgm:pt>
    <dgm:pt modelId="{6054E363-9D7E-4CC7-8960-5E696F56EA26}" type="pres">
      <dgm:prSet presAssocID="{25ABAFDA-F03C-4BF7-8346-C4026404FDE7}" presName="parTxOnly" presStyleLbl="node1" presStyleIdx="2" presStyleCnt="9" custScaleX="1373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67340-0157-4691-8334-DF0619799B32}" type="pres">
      <dgm:prSet presAssocID="{52C982EE-E85B-495D-93CC-995C3CAF71B4}" presName="parSpace" presStyleCnt="0"/>
      <dgm:spPr/>
    </dgm:pt>
    <dgm:pt modelId="{13E5B9C4-AD91-440D-B03B-B4040BFE3711}" type="pres">
      <dgm:prSet presAssocID="{A6256A52-D5A8-45AA-907D-5A88DB212D1F}" presName="parTxOnly" presStyleLbl="node1" presStyleIdx="3" presStyleCnt="9" custScaleX="91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65548D-058C-4B2C-9688-8BE4EBC95962}" type="pres">
      <dgm:prSet presAssocID="{4F0DCCF6-16B5-4A06-86B4-779956429DED}" presName="parSpace" presStyleCnt="0"/>
      <dgm:spPr/>
    </dgm:pt>
    <dgm:pt modelId="{D7E5A385-68BB-450D-BDDF-EF36925D0146}" type="pres">
      <dgm:prSet presAssocID="{ADB215F2-EB12-400A-BDF8-9E7A244C5F08}" presName="parTxOnly" presStyleLbl="node1" presStyleIdx="4" presStyleCnt="9" custScaleX="814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07B5F-8772-4D71-94CF-902669D9EF80}" type="pres">
      <dgm:prSet presAssocID="{E49CD11B-40E1-40F0-9DE3-674D6ABFCEE3}" presName="parSpace" presStyleCnt="0"/>
      <dgm:spPr/>
    </dgm:pt>
    <dgm:pt modelId="{1EB0C426-6B35-4CDF-ACEF-F842EBB4825A}" type="pres">
      <dgm:prSet presAssocID="{13C6F15C-4382-4EDC-98CA-5F893389A718}" presName="parTxOnly" presStyleLbl="node1" presStyleIdx="5" presStyleCnt="9" custScaleX="91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8D267B-885E-498C-B6A3-1A46D610B8F8}" type="pres">
      <dgm:prSet presAssocID="{0D802DC1-4F51-418E-9833-B6B5E680B907}" presName="parSpace" presStyleCnt="0"/>
      <dgm:spPr/>
    </dgm:pt>
    <dgm:pt modelId="{CCB75811-69FC-4A5A-A25A-5382410FE03B}" type="pres">
      <dgm:prSet presAssocID="{71AA6A46-12B3-4176-9F4C-41CABEB0A3C2}" presName="parTxOnly" presStyleLbl="node1" presStyleIdx="6" presStyleCnt="9" custScaleX="92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9415D-69F4-4FB2-9AE4-A9A352651CE7}" type="pres">
      <dgm:prSet presAssocID="{09BC3266-88AE-4DFB-8A9C-6C734B6A47B2}" presName="parSpace" presStyleCnt="0"/>
      <dgm:spPr/>
    </dgm:pt>
    <dgm:pt modelId="{EE91D672-A12F-4CDC-A1C8-ACA33ECBB98A}" type="pres">
      <dgm:prSet presAssocID="{CADC7E88-7FA5-4C75-B3B2-01731F10A42A}" presName="parTxOnly" presStyleLbl="node1" presStyleIdx="7" presStyleCnt="9" custScaleX="855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E45944-7A2C-4313-8D14-5DFB30FED112}" type="pres">
      <dgm:prSet presAssocID="{FF4B83FC-0C8B-4632-94A5-330E0F1B6DDC}" presName="parSpace" presStyleCnt="0"/>
      <dgm:spPr/>
    </dgm:pt>
    <dgm:pt modelId="{885A56D2-B158-451C-85F7-C04573653416}" type="pres">
      <dgm:prSet presAssocID="{0CCD46FA-7755-470F-9BFF-51EAB7CB4C2F}" presName="parTxOnly" presStyleLbl="node1" presStyleIdx="8" presStyleCnt="9" custScaleX="930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9A8742-AD12-41D8-95EB-060AF273EA7F}" type="presOf" srcId="{5C7F09EC-5685-4D7E-A77C-27EEF957F0EA}" destId="{0007B342-B142-4E6E-B929-0DB8095778D8}" srcOrd="0" destOrd="0" presId="urn:microsoft.com/office/officeart/2005/8/layout/hChevron3"/>
    <dgm:cxn modelId="{0020050D-75C4-414C-99B2-094495EDACD6}" srcId="{5C7F09EC-5685-4D7E-A77C-27EEF957F0EA}" destId="{D1B875E2-96DF-49A0-93BE-781F3634FE91}" srcOrd="0" destOrd="0" parTransId="{765BF5F8-CFE4-4641-87B8-8B27BD8075C7}" sibTransId="{B8B0D0D6-E0ED-46D5-A97E-45D87F2AAB5C}"/>
    <dgm:cxn modelId="{CE8224AA-3C14-439A-98ED-66A4E8FB496D}" type="presOf" srcId="{ADB215F2-EB12-400A-BDF8-9E7A244C5F08}" destId="{D7E5A385-68BB-450D-BDDF-EF36925D0146}" srcOrd="0" destOrd="0" presId="urn:microsoft.com/office/officeart/2005/8/layout/hChevron3"/>
    <dgm:cxn modelId="{DF99A125-3802-47E4-B541-C86FBC2AEFA1}" srcId="{5C7F09EC-5685-4D7E-A77C-27EEF957F0EA}" destId="{71AA6A46-12B3-4176-9F4C-41CABEB0A3C2}" srcOrd="6" destOrd="0" parTransId="{F8AB615D-8855-43BC-AE2D-B479CE5A162A}" sibTransId="{09BC3266-88AE-4DFB-8A9C-6C734B6A47B2}"/>
    <dgm:cxn modelId="{60E439BE-4FEC-4A83-91F9-3EE562B2A5C5}" type="presOf" srcId="{CADC7E88-7FA5-4C75-B3B2-01731F10A42A}" destId="{EE91D672-A12F-4CDC-A1C8-ACA33ECBB98A}" srcOrd="0" destOrd="0" presId="urn:microsoft.com/office/officeart/2005/8/layout/hChevron3"/>
    <dgm:cxn modelId="{23DBC597-2305-4886-82AB-E1EB7A758D57}" srcId="{5C7F09EC-5685-4D7E-A77C-27EEF957F0EA}" destId="{A6256A52-D5A8-45AA-907D-5A88DB212D1F}" srcOrd="3" destOrd="0" parTransId="{5CD2E5AA-2518-47C7-A9CF-A15BC8749109}" sibTransId="{4F0DCCF6-16B5-4A06-86B4-779956429DED}"/>
    <dgm:cxn modelId="{5E9AFA00-5225-493D-A202-2A90DA380FAA}" type="presOf" srcId="{D1B875E2-96DF-49A0-93BE-781F3634FE91}" destId="{CAE8AD15-AEAE-457E-B2AF-002613B05B6C}" srcOrd="0" destOrd="0" presId="urn:microsoft.com/office/officeart/2005/8/layout/hChevron3"/>
    <dgm:cxn modelId="{7F4D536E-B5BC-42C0-B1B6-9096D58D5650}" srcId="{5C7F09EC-5685-4D7E-A77C-27EEF957F0EA}" destId="{CADC7E88-7FA5-4C75-B3B2-01731F10A42A}" srcOrd="7" destOrd="0" parTransId="{7CE58554-961E-4453-93B7-705E112DED30}" sibTransId="{FF4B83FC-0C8B-4632-94A5-330E0F1B6DDC}"/>
    <dgm:cxn modelId="{00E1889C-89F8-4311-9D6A-7BDEDCC53C15}" srcId="{5C7F09EC-5685-4D7E-A77C-27EEF957F0EA}" destId="{25ABAFDA-F03C-4BF7-8346-C4026404FDE7}" srcOrd="2" destOrd="0" parTransId="{61074C12-20DE-4468-83E7-128E706A2AC9}" sibTransId="{52C982EE-E85B-495D-93CC-995C3CAF71B4}"/>
    <dgm:cxn modelId="{F0B919FC-644C-4F36-A660-50956DB5F22C}" type="presOf" srcId="{92B86227-0FCA-4FE9-A28E-75870F26A061}" destId="{6F57FE0D-0F15-48C7-9EC4-A80FD78FD606}" srcOrd="0" destOrd="0" presId="urn:microsoft.com/office/officeart/2005/8/layout/hChevron3"/>
    <dgm:cxn modelId="{329B1691-0865-4720-B4A5-8555EC7DBFB1}" srcId="{5C7F09EC-5685-4D7E-A77C-27EEF957F0EA}" destId="{92B86227-0FCA-4FE9-A28E-75870F26A061}" srcOrd="1" destOrd="0" parTransId="{6FD011CE-BD98-4015-9AAE-40B7C3A4F29E}" sibTransId="{52A59E8E-7A45-4735-AD9B-00C5782B8556}"/>
    <dgm:cxn modelId="{DB797FD3-7AF6-4CF1-8FB4-77F020D24E86}" type="presOf" srcId="{A6256A52-D5A8-45AA-907D-5A88DB212D1F}" destId="{13E5B9C4-AD91-440D-B03B-B4040BFE3711}" srcOrd="0" destOrd="0" presId="urn:microsoft.com/office/officeart/2005/8/layout/hChevron3"/>
    <dgm:cxn modelId="{28942F94-4D09-498B-B71C-4A2E8157FD03}" type="presOf" srcId="{13C6F15C-4382-4EDC-98CA-5F893389A718}" destId="{1EB0C426-6B35-4CDF-ACEF-F842EBB4825A}" srcOrd="0" destOrd="0" presId="urn:microsoft.com/office/officeart/2005/8/layout/hChevron3"/>
    <dgm:cxn modelId="{A939D722-35E3-4A12-9156-A1DE8A97FA9B}" srcId="{5C7F09EC-5685-4D7E-A77C-27EEF957F0EA}" destId="{ADB215F2-EB12-400A-BDF8-9E7A244C5F08}" srcOrd="4" destOrd="0" parTransId="{CC702205-993A-4055-9328-9237D185C53C}" sibTransId="{E49CD11B-40E1-40F0-9DE3-674D6ABFCEE3}"/>
    <dgm:cxn modelId="{2E64E6F2-2159-48A7-BECC-C73BE03984A1}" type="presOf" srcId="{25ABAFDA-F03C-4BF7-8346-C4026404FDE7}" destId="{6054E363-9D7E-4CC7-8960-5E696F56EA26}" srcOrd="0" destOrd="0" presId="urn:microsoft.com/office/officeart/2005/8/layout/hChevron3"/>
    <dgm:cxn modelId="{24BA8DCA-E499-4B60-AA29-698BFF08E21B}" srcId="{5C7F09EC-5685-4D7E-A77C-27EEF957F0EA}" destId="{13C6F15C-4382-4EDC-98CA-5F893389A718}" srcOrd="5" destOrd="0" parTransId="{62C8C4D0-0B08-40C2-B93C-26BEB446815F}" sibTransId="{0D802DC1-4F51-418E-9833-B6B5E680B907}"/>
    <dgm:cxn modelId="{BFFCA3C1-AF45-4D01-8D26-251098BEE478}" type="presOf" srcId="{71AA6A46-12B3-4176-9F4C-41CABEB0A3C2}" destId="{CCB75811-69FC-4A5A-A25A-5382410FE03B}" srcOrd="0" destOrd="0" presId="urn:microsoft.com/office/officeart/2005/8/layout/hChevron3"/>
    <dgm:cxn modelId="{06F64A6B-CE12-49E0-95F6-38AA54FF711F}" type="presOf" srcId="{0CCD46FA-7755-470F-9BFF-51EAB7CB4C2F}" destId="{885A56D2-B158-451C-85F7-C04573653416}" srcOrd="0" destOrd="0" presId="urn:microsoft.com/office/officeart/2005/8/layout/hChevron3"/>
    <dgm:cxn modelId="{ABB0A250-73B7-4558-83D5-C1B683215161}" srcId="{5C7F09EC-5685-4D7E-A77C-27EEF957F0EA}" destId="{0CCD46FA-7755-470F-9BFF-51EAB7CB4C2F}" srcOrd="8" destOrd="0" parTransId="{E433BC76-9646-4649-9C41-F7BB0CFB558A}" sibTransId="{87559A73-64FE-4CB8-BFF2-9BEE4D4D931D}"/>
    <dgm:cxn modelId="{10752DF1-4D43-4252-8778-E98B17E76CC0}" type="presParOf" srcId="{0007B342-B142-4E6E-B929-0DB8095778D8}" destId="{CAE8AD15-AEAE-457E-B2AF-002613B05B6C}" srcOrd="0" destOrd="0" presId="urn:microsoft.com/office/officeart/2005/8/layout/hChevron3"/>
    <dgm:cxn modelId="{917D116F-6D19-417D-94F7-A34B8F6ECAF4}" type="presParOf" srcId="{0007B342-B142-4E6E-B929-0DB8095778D8}" destId="{863D6AB2-D97C-4418-9169-0759858E4466}" srcOrd="1" destOrd="0" presId="urn:microsoft.com/office/officeart/2005/8/layout/hChevron3"/>
    <dgm:cxn modelId="{2D6F9116-26A1-45D7-936B-9896289E487C}" type="presParOf" srcId="{0007B342-B142-4E6E-B929-0DB8095778D8}" destId="{6F57FE0D-0F15-48C7-9EC4-A80FD78FD606}" srcOrd="2" destOrd="0" presId="urn:microsoft.com/office/officeart/2005/8/layout/hChevron3"/>
    <dgm:cxn modelId="{A9CB7525-7247-41F4-AA53-DAA542FA1A7D}" type="presParOf" srcId="{0007B342-B142-4E6E-B929-0DB8095778D8}" destId="{5EB7D799-E101-4C85-8FB2-7F3178E1FDCE}" srcOrd="3" destOrd="0" presId="urn:microsoft.com/office/officeart/2005/8/layout/hChevron3"/>
    <dgm:cxn modelId="{8F31635D-D7F1-4D2B-BE87-6A6B328F6751}" type="presParOf" srcId="{0007B342-B142-4E6E-B929-0DB8095778D8}" destId="{6054E363-9D7E-4CC7-8960-5E696F56EA26}" srcOrd="4" destOrd="0" presId="urn:microsoft.com/office/officeart/2005/8/layout/hChevron3"/>
    <dgm:cxn modelId="{4038FAB1-D1A7-426D-A92A-C9B37C0469CA}" type="presParOf" srcId="{0007B342-B142-4E6E-B929-0DB8095778D8}" destId="{C0F67340-0157-4691-8334-DF0619799B32}" srcOrd="5" destOrd="0" presId="urn:microsoft.com/office/officeart/2005/8/layout/hChevron3"/>
    <dgm:cxn modelId="{B44E2931-4B5B-47D4-84D4-276504A82607}" type="presParOf" srcId="{0007B342-B142-4E6E-B929-0DB8095778D8}" destId="{13E5B9C4-AD91-440D-B03B-B4040BFE3711}" srcOrd="6" destOrd="0" presId="urn:microsoft.com/office/officeart/2005/8/layout/hChevron3"/>
    <dgm:cxn modelId="{C813AD15-1201-4444-ADBC-3616A002C6A1}" type="presParOf" srcId="{0007B342-B142-4E6E-B929-0DB8095778D8}" destId="{2C65548D-058C-4B2C-9688-8BE4EBC95962}" srcOrd="7" destOrd="0" presId="urn:microsoft.com/office/officeart/2005/8/layout/hChevron3"/>
    <dgm:cxn modelId="{823B9004-BD3D-49E7-9DF2-96CCDFF2E178}" type="presParOf" srcId="{0007B342-B142-4E6E-B929-0DB8095778D8}" destId="{D7E5A385-68BB-450D-BDDF-EF36925D0146}" srcOrd="8" destOrd="0" presId="urn:microsoft.com/office/officeart/2005/8/layout/hChevron3"/>
    <dgm:cxn modelId="{4EF423DD-53C2-4F21-8EA2-0D5CDC84842E}" type="presParOf" srcId="{0007B342-B142-4E6E-B929-0DB8095778D8}" destId="{31607B5F-8772-4D71-94CF-902669D9EF80}" srcOrd="9" destOrd="0" presId="urn:microsoft.com/office/officeart/2005/8/layout/hChevron3"/>
    <dgm:cxn modelId="{55EDAFCC-4FA2-4ACF-9A4C-00F4007BF3D4}" type="presParOf" srcId="{0007B342-B142-4E6E-B929-0DB8095778D8}" destId="{1EB0C426-6B35-4CDF-ACEF-F842EBB4825A}" srcOrd="10" destOrd="0" presId="urn:microsoft.com/office/officeart/2005/8/layout/hChevron3"/>
    <dgm:cxn modelId="{64A81D60-5839-41D6-ABFE-1559AD19577E}" type="presParOf" srcId="{0007B342-B142-4E6E-B929-0DB8095778D8}" destId="{C78D267B-885E-498C-B6A3-1A46D610B8F8}" srcOrd="11" destOrd="0" presId="urn:microsoft.com/office/officeart/2005/8/layout/hChevron3"/>
    <dgm:cxn modelId="{C0E2FC0C-4CF1-4647-8745-2F3D8163EA93}" type="presParOf" srcId="{0007B342-B142-4E6E-B929-0DB8095778D8}" destId="{CCB75811-69FC-4A5A-A25A-5382410FE03B}" srcOrd="12" destOrd="0" presId="urn:microsoft.com/office/officeart/2005/8/layout/hChevron3"/>
    <dgm:cxn modelId="{4758122F-974B-481A-96CA-A2436F8E03BA}" type="presParOf" srcId="{0007B342-B142-4E6E-B929-0DB8095778D8}" destId="{5CF9415D-69F4-4FB2-9AE4-A9A352651CE7}" srcOrd="13" destOrd="0" presId="urn:microsoft.com/office/officeart/2005/8/layout/hChevron3"/>
    <dgm:cxn modelId="{4BF71AD6-39EE-4728-A5AC-5BE0CF7A076C}" type="presParOf" srcId="{0007B342-B142-4E6E-B929-0DB8095778D8}" destId="{EE91D672-A12F-4CDC-A1C8-ACA33ECBB98A}" srcOrd="14" destOrd="0" presId="urn:microsoft.com/office/officeart/2005/8/layout/hChevron3"/>
    <dgm:cxn modelId="{366C75C7-1E63-4D78-B3B2-894A48CB34C8}" type="presParOf" srcId="{0007B342-B142-4E6E-B929-0DB8095778D8}" destId="{D0E45944-7A2C-4313-8D14-5DFB30FED112}" srcOrd="15" destOrd="0" presId="urn:microsoft.com/office/officeart/2005/8/layout/hChevron3"/>
    <dgm:cxn modelId="{AA0E6F3B-1287-481E-BF64-959FE5EB83A3}" type="presParOf" srcId="{0007B342-B142-4E6E-B929-0DB8095778D8}" destId="{885A56D2-B158-451C-85F7-C04573653416}" srcOrd="1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CCD7F-E003-4640-8628-80E2D869FCFB}">
      <dsp:nvSpPr>
        <dsp:cNvPr id="0" name=""/>
        <dsp:cNvSpPr/>
      </dsp:nvSpPr>
      <dsp:spPr>
        <a:xfrm>
          <a:off x="4248807" y="2763372"/>
          <a:ext cx="2367684" cy="510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894"/>
              </a:lnTo>
              <a:lnTo>
                <a:pt x="2367684" y="347894"/>
              </a:lnTo>
              <a:lnTo>
                <a:pt x="2367684" y="5105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F847AA-7B8B-4A02-869D-AD110A0DB858}">
      <dsp:nvSpPr>
        <dsp:cNvPr id="0" name=""/>
        <dsp:cNvSpPr/>
      </dsp:nvSpPr>
      <dsp:spPr>
        <a:xfrm>
          <a:off x="4248807" y="2763372"/>
          <a:ext cx="94427" cy="510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894"/>
              </a:lnTo>
              <a:lnTo>
                <a:pt x="94427" y="347894"/>
              </a:lnTo>
              <a:lnTo>
                <a:pt x="94427" y="5105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E214D-EE5F-4247-9973-76E011B458D4}">
      <dsp:nvSpPr>
        <dsp:cNvPr id="0" name=""/>
        <dsp:cNvSpPr/>
      </dsp:nvSpPr>
      <dsp:spPr>
        <a:xfrm>
          <a:off x="1975550" y="2763372"/>
          <a:ext cx="2273257" cy="510505"/>
        </a:xfrm>
        <a:custGeom>
          <a:avLst/>
          <a:gdLst/>
          <a:ahLst/>
          <a:cxnLst/>
          <a:rect l="0" t="0" r="0" b="0"/>
          <a:pathLst>
            <a:path>
              <a:moveTo>
                <a:pt x="2273257" y="0"/>
              </a:moveTo>
              <a:lnTo>
                <a:pt x="2273257" y="347894"/>
              </a:lnTo>
              <a:lnTo>
                <a:pt x="0" y="347894"/>
              </a:lnTo>
              <a:lnTo>
                <a:pt x="0" y="5105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C5E3C-8565-4E39-A36D-78A7BB99A98A}">
      <dsp:nvSpPr>
        <dsp:cNvPr id="0" name=""/>
        <dsp:cNvSpPr/>
      </dsp:nvSpPr>
      <dsp:spPr>
        <a:xfrm>
          <a:off x="2901984" y="1138238"/>
          <a:ext cx="1346823" cy="510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894"/>
              </a:lnTo>
              <a:lnTo>
                <a:pt x="1346823" y="347894"/>
              </a:lnTo>
              <a:lnTo>
                <a:pt x="1346823" y="5105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AD456A-71EB-4B2E-83E8-F0C0AA7AFCC9}">
      <dsp:nvSpPr>
        <dsp:cNvPr id="0" name=""/>
        <dsp:cNvSpPr/>
      </dsp:nvSpPr>
      <dsp:spPr>
        <a:xfrm>
          <a:off x="1158800" y="1138238"/>
          <a:ext cx="1743183" cy="510505"/>
        </a:xfrm>
        <a:custGeom>
          <a:avLst/>
          <a:gdLst/>
          <a:ahLst/>
          <a:cxnLst/>
          <a:rect l="0" t="0" r="0" b="0"/>
          <a:pathLst>
            <a:path>
              <a:moveTo>
                <a:pt x="1743183" y="0"/>
              </a:moveTo>
              <a:lnTo>
                <a:pt x="1743183" y="347894"/>
              </a:lnTo>
              <a:lnTo>
                <a:pt x="0" y="347894"/>
              </a:lnTo>
              <a:lnTo>
                <a:pt x="0" y="5105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6F02C5-57A0-4733-A938-22D9D55C787B}">
      <dsp:nvSpPr>
        <dsp:cNvPr id="0" name=""/>
        <dsp:cNvSpPr/>
      </dsp:nvSpPr>
      <dsp:spPr>
        <a:xfrm>
          <a:off x="2024324" y="23610"/>
          <a:ext cx="1755319" cy="1114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1A926-30DA-4653-AD07-B2A69084A7DC}">
      <dsp:nvSpPr>
        <dsp:cNvPr id="0" name=""/>
        <dsp:cNvSpPr/>
      </dsp:nvSpPr>
      <dsp:spPr>
        <a:xfrm>
          <a:off x="2219359" y="208894"/>
          <a:ext cx="1755319" cy="1114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entury Gothic" panose="020B0502020202020204" pitchFamily="34" charset="0"/>
            </a:rPr>
            <a:t>ARTS</a:t>
          </a:r>
          <a:endParaRPr lang="en-US" sz="2800" kern="1200" dirty="0">
            <a:latin typeface="Century Gothic" panose="020B0502020202020204" pitchFamily="34" charset="0"/>
          </a:endParaRPr>
        </a:p>
      </dsp:txBody>
      <dsp:txXfrm>
        <a:off x="2252005" y="241540"/>
        <a:ext cx="1690027" cy="1049336"/>
      </dsp:txXfrm>
    </dsp:sp>
    <dsp:sp modelId="{82E01AEC-C82B-4636-BDBD-4F000AFBAB58}">
      <dsp:nvSpPr>
        <dsp:cNvPr id="0" name=""/>
        <dsp:cNvSpPr/>
      </dsp:nvSpPr>
      <dsp:spPr>
        <a:xfrm>
          <a:off x="7012" y="1648744"/>
          <a:ext cx="2303576" cy="1114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BC1729-EEAE-4975-86E6-8806F628D2F1}">
      <dsp:nvSpPr>
        <dsp:cNvPr id="0" name=""/>
        <dsp:cNvSpPr/>
      </dsp:nvSpPr>
      <dsp:spPr>
        <a:xfrm>
          <a:off x="202047" y="1834027"/>
          <a:ext cx="2303576" cy="1114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entury Gothic" panose="020B0502020202020204" pitchFamily="34" charset="0"/>
            </a:rPr>
            <a:t>Hot Spot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entury Gothic" panose="020B0502020202020204" pitchFamily="34" charset="0"/>
            </a:rPr>
            <a:t>(50%)</a:t>
          </a:r>
          <a:endParaRPr lang="en-US" sz="2400" kern="1200" dirty="0">
            <a:latin typeface="Century Gothic" panose="020B0502020202020204" pitchFamily="34" charset="0"/>
          </a:endParaRPr>
        </a:p>
      </dsp:txBody>
      <dsp:txXfrm>
        <a:off x="234693" y="1866673"/>
        <a:ext cx="2238284" cy="1049336"/>
      </dsp:txXfrm>
    </dsp:sp>
    <dsp:sp modelId="{60A688BE-562A-4DEA-9EC8-55DA1336DFDC}">
      <dsp:nvSpPr>
        <dsp:cNvPr id="0" name=""/>
        <dsp:cNvSpPr/>
      </dsp:nvSpPr>
      <dsp:spPr>
        <a:xfrm>
          <a:off x="2700659" y="1648744"/>
          <a:ext cx="3096296" cy="1114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11E01-F6B7-4431-A0D6-7B24A90FE893}">
      <dsp:nvSpPr>
        <dsp:cNvPr id="0" name=""/>
        <dsp:cNvSpPr/>
      </dsp:nvSpPr>
      <dsp:spPr>
        <a:xfrm>
          <a:off x="2895695" y="1834027"/>
          <a:ext cx="3096296" cy="1114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entury Gothic" panose="020B0502020202020204" pitchFamily="34" charset="0"/>
            </a:rPr>
            <a:t>Systemic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entury Gothic" panose="020B0502020202020204" pitchFamily="34" charset="0"/>
            </a:rPr>
            <a:t>(50%)</a:t>
          </a:r>
          <a:endParaRPr lang="en-US" sz="2400" kern="1200" dirty="0">
            <a:latin typeface="Century Gothic" panose="020B0502020202020204" pitchFamily="34" charset="0"/>
          </a:endParaRPr>
        </a:p>
      </dsp:txBody>
      <dsp:txXfrm>
        <a:off x="2928341" y="1866673"/>
        <a:ext cx="3031004" cy="1049336"/>
      </dsp:txXfrm>
    </dsp:sp>
    <dsp:sp modelId="{2F0B50F1-DF9A-4793-81A8-7B949B9C9DE0}">
      <dsp:nvSpPr>
        <dsp:cNvPr id="0" name=""/>
        <dsp:cNvSpPr/>
      </dsp:nvSpPr>
      <dsp:spPr>
        <a:xfrm>
          <a:off x="1003463" y="3273877"/>
          <a:ext cx="1944174" cy="1114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8BD914-39AD-4A90-95B7-166017FE11A9}">
      <dsp:nvSpPr>
        <dsp:cNvPr id="0" name=""/>
        <dsp:cNvSpPr/>
      </dsp:nvSpPr>
      <dsp:spPr>
        <a:xfrm>
          <a:off x="1198498" y="3459161"/>
          <a:ext cx="1944174" cy="1114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entury Gothic" panose="020B0502020202020204" pitchFamily="34" charset="0"/>
            </a:rPr>
            <a:t>Roadway Departure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entury Gothic" panose="020B0502020202020204" pitchFamily="34" charset="0"/>
            </a:rPr>
            <a:t>(50%)</a:t>
          </a:r>
          <a:endParaRPr lang="en-US" sz="2000" kern="1200" dirty="0">
            <a:latin typeface="Century Gothic" panose="020B0502020202020204" pitchFamily="34" charset="0"/>
          </a:endParaRPr>
        </a:p>
      </dsp:txBody>
      <dsp:txXfrm>
        <a:off x="1231144" y="3491807"/>
        <a:ext cx="1878882" cy="1049336"/>
      </dsp:txXfrm>
    </dsp:sp>
    <dsp:sp modelId="{30E84CBD-8F7B-4731-B8D0-6607A98D1C6F}">
      <dsp:nvSpPr>
        <dsp:cNvPr id="0" name=""/>
        <dsp:cNvSpPr/>
      </dsp:nvSpPr>
      <dsp:spPr>
        <a:xfrm>
          <a:off x="3337709" y="3273877"/>
          <a:ext cx="2011052" cy="1114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B7AFF-375A-4835-B50B-3D9CDCC44179}">
      <dsp:nvSpPr>
        <dsp:cNvPr id="0" name=""/>
        <dsp:cNvSpPr/>
      </dsp:nvSpPr>
      <dsp:spPr>
        <a:xfrm>
          <a:off x="3532744" y="3459161"/>
          <a:ext cx="2011052" cy="1114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entury Gothic" panose="020B0502020202020204" pitchFamily="34" charset="0"/>
            </a:rPr>
            <a:t>Intersection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entury Gothic" panose="020B0502020202020204" pitchFamily="34" charset="0"/>
            </a:rPr>
            <a:t>(36%)</a:t>
          </a:r>
          <a:endParaRPr lang="en-US" sz="2000" kern="1200" dirty="0">
            <a:latin typeface="Century Gothic" panose="020B0502020202020204" pitchFamily="34" charset="0"/>
          </a:endParaRPr>
        </a:p>
      </dsp:txBody>
      <dsp:txXfrm>
        <a:off x="3565390" y="3491807"/>
        <a:ext cx="1945760" cy="1049336"/>
      </dsp:txXfrm>
    </dsp:sp>
    <dsp:sp modelId="{768AFCEF-7F8E-4234-B337-44A57A8A93F4}">
      <dsp:nvSpPr>
        <dsp:cNvPr id="0" name=""/>
        <dsp:cNvSpPr/>
      </dsp:nvSpPr>
      <dsp:spPr>
        <a:xfrm>
          <a:off x="5738832" y="3273877"/>
          <a:ext cx="1755319" cy="1114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29B4A-3EE8-45E1-B34E-019BE5C5C2F3}">
      <dsp:nvSpPr>
        <dsp:cNvPr id="0" name=""/>
        <dsp:cNvSpPr/>
      </dsp:nvSpPr>
      <dsp:spPr>
        <a:xfrm>
          <a:off x="5933868" y="3459161"/>
          <a:ext cx="1755319" cy="1114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entury Gothic" panose="020B0502020202020204" pitchFamily="34" charset="0"/>
            </a:rPr>
            <a:t>Bike/Ped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entury Gothic" panose="020B0502020202020204" pitchFamily="34" charset="0"/>
            </a:rPr>
            <a:t>(14%)</a:t>
          </a:r>
          <a:endParaRPr lang="en-US" sz="2000" kern="1200" dirty="0">
            <a:latin typeface="Century Gothic" panose="020B0502020202020204" pitchFamily="34" charset="0"/>
          </a:endParaRPr>
        </a:p>
      </dsp:txBody>
      <dsp:txXfrm>
        <a:off x="5966514" y="3491807"/>
        <a:ext cx="1690027" cy="10493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8AD15-AEAE-457E-B2AF-002613B05B6C}">
      <dsp:nvSpPr>
        <dsp:cNvPr id="0" name=""/>
        <dsp:cNvSpPr/>
      </dsp:nvSpPr>
      <dsp:spPr>
        <a:xfrm>
          <a:off x="4413" y="441907"/>
          <a:ext cx="883121" cy="4877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Working on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300% List</a:t>
          </a:r>
          <a:endParaRPr lang="en-US" sz="1000" kern="1200" dirty="0"/>
        </a:p>
      </dsp:txBody>
      <dsp:txXfrm>
        <a:off x="4413" y="441907"/>
        <a:ext cx="761175" cy="487784"/>
      </dsp:txXfrm>
    </dsp:sp>
    <dsp:sp modelId="{6F57FE0D-0F15-48C7-9EC4-A80FD78FD606}">
      <dsp:nvSpPr>
        <dsp:cNvPr id="0" name=""/>
        <dsp:cNvSpPr/>
      </dsp:nvSpPr>
      <dsp:spPr>
        <a:xfrm>
          <a:off x="643642" y="441907"/>
          <a:ext cx="1544629" cy="4877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Draft 300% List/Meeting with Local Agencies</a:t>
          </a:r>
          <a:endParaRPr lang="en-US" sz="1000" kern="1200" dirty="0"/>
        </a:p>
      </dsp:txBody>
      <dsp:txXfrm>
        <a:off x="887534" y="441907"/>
        <a:ext cx="1056845" cy="487784"/>
      </dsp:txXfrm>
    </dsp:sp>
    <dsp:sp modelId="{6054E363-9D7E-4CC7-8960-5E696F56EA26}">
      <dsp:nvSpPr>
        <dsp:cNvPr id="0" name=""/>
        <dsp:cNvSpPr/>
      </dsp:nvSpPr>
      <dsp:spPr>
        <a:xfrm>
          <a:off x="1944379" y="441907"/>
          <a:ext cx="1675306" cy="4877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Address  Comments, Review Proposals, Refined 300% List</a:t>
          </a:r>
          <a:endParaRPr lang="en-US" sz="1000" kern="1200" dirty="0"/>
        </a:p>
      </dsp:txBody>
      <dsp:txXfrm>
        <a:off x="2188271" y="441907"/>
        <a:ext cx="1187522" cy="487784"/>
      </dsp:txXfrm>
    </dsp:sp>
    <dsp:sp modelId="{13E5B9C4-AD91-440D-B03B-B4040BFE3711}">
      <dsp:nvSpPr>
        <dsp:cNvPr id="0" name=""/>
        <dsp:cNvSpPr/>
      </dsp:nvSpPr>
      <dsp:spPr>
        <a:xfrm>
          <a:off x="3375794" y="441907"/>
          <a:ext cx="1114940" cy="4877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Final 300% List</a:t>
          </a:r>
          <a:endParaRPr lang="en-US" sz="1000" kern="1200" dirty="0"/>
        </a:p>
      </dsp:txBody>
      <dsp:txXfrm>
        <a:off x="3619686" y="441907"/>
        <a:ext cx="627156" cy="487784"/>
      </dsp:txXfrm>
    </dsp:sp>
    <dsp:sp modelId="{D7E5A385-68BB-450D-BDDF-EF36925D0146}">
      <dsp:nvSpPr>
        <dsp:cNvPr id="0" name=""/>
        <dsp:cNvSpPr/>
      </dsp:nvSpPr>
      <dsp:spPr>
        <a:xfrm>
          <a:off x="4246843" y="441907"/>
          <a:ext cx="992726" cy="4877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4490735" y="441907"/>
        <a:ext cx="504942" cy="487784"/>
      </dsp:txXfrm>
    </dsp:sp>
    <dsp:sp modelId="{1EB0C426-6B35-4CDF-ACEF-F842EBB4825A}">
      <dsp:nvSpPr>
        <dsp:cNvPr id="0" name=""/>
        <dsp:cNvSpPr/>
      </dsp:nvSpPr>
      <dsp:spPr>
        <a:xfrm>
          <a:off x="4995677" y="441907"/>
          <a:ext cx="1113001" cy="4877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Draft 150% List</a:t>
          </a:r>
          <a:endParaRPr lang="en-US" sz="1000" kern="1200" dirty="0"/>
        </a:p>
      </dsp:txBody>
      <dsp:txXfrm>
        <a:off x="5239569" y="441907"/>
        <a:ext cx="625217" cy="487784"/>
      </dsp:txXfrm>
    </dsp:sp>
    <dsp:sp modelId="{CCB75811-69FC-4A5A-A25A-5382410FE03B}">
      <dsp:nvSpPr>
        <dsp:cNvPr id="0" name=""/>
        <dsp:cNvSpPr/>
      </dsp:nvSpPr>
      <dsp:spPr>
        <a:xfrm>
          <a:off x="5864786" y="441907"/>
          <a:ext cx="1126671" cy="4877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Final 150% List</a:t>
          </a:r>
          <a:endParaRPr lang="en-US" sz="1000" kern="1200" dirty="0"/>
        </a:p>
      </dsp:txBody>
      <dsp:txXfrm>
        <a:off x="6108678" y="441907"/>
        <a:ext cx="638887" cy="487784"/>
      </dsp:txXfrm>
    </dsp:sp>
    <dsp:sp modelId="{EE91D672-A12F-4CDC-A1C8-ACA33ECBB98A}">
      <dsp:nvSpPr>
        <dsp:cNvPr id="0" name=""/>
        <dsp:cNvSpPr/>
      </dsp:nvSpPr>
      <dsp:spPr>
        <a:xfrm>
          <a:off x="6747566" y="441907"/>
          <a:ext cx="1043772" cy="4877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Scoping</a:t>
          </a:r>
          <a:endParaRPr lang="en-US" sz="1000" kern="1200" dirty="0"/>
        </a:p>
      </dsp:txBody>
      <dsp:txXfrm>
        <a:off x="6991458" y="441907"/>
        <a:ext cx="555988" cy="487784"/>
      </dsp:txXfrm>
    </dsp:sp>
    <dsp:sp modelId="{885A56D2-B158-451C-85F7-C04573653416}">
      <dsp:nvSpPr>
        <dsp:cNvPr id="0" name=""/>
        <dsp:cNvSpPr/>
      </dsp:nvSpPr>
      <dsp:spPr>
        <a:xfrm>
          <a:off x="7547446" y="441907"/>
          <a:ext cx="1134939" cy="4877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Draft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STIP</a:t>
          </a:r>
          <a:endParaRPr lang="en-US" sz="1000" kern="1200" dirty="0"/>
        </a:p>
      </dsp:txBody>
      <dsp:txXfrm>
        <a:off x="7791338" y="441907"/>
        <a:ext cx="647155" cy="4877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8AD15-AEAE-457E-B2AF-002613B05B6C}">
      <dsp:nvSpPr>
        <dsp:cNvPr id="0" name=""/>
        <dsp:cNvSpPr/>
      </dsp:nvSpPr>
      <dsp:spPr>
        <a:xfrm>
          <a:off x="4413" y="441907"/>
          <a:ext cx="883121" cy="487784"/>
        </a:xfrm>
        <a:prstGeom prst="homePlate">
          <a:avLst/>
        </a:prstGeom>
        <a:solidFill>
          <a:srgbClr val="BCB09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413" y="441907"/>
        <a:ext cx="761175" cy="487784"/>
      </dsp:txXfrm>
    </dsp:sp>
    <dsp:sp modelId="{6F57FE0D-0F15-48C7-9EC4-A80FD78FD606}">
      <dsp:nvSpPr>
        <dsp:cNvPr id="0" name=""/>
        <dsp:cNvSpPr/>
      </dsp:nvSpPr>
      <dsp:spPr>
        <a:xfrm>
          <a:off x="643642" y="441907"/>
          <a:ext cx="1544629" cy="487784"/>
        </a:xfrm>
        <a:prstGeom prst="chevron">
          <a:avLst/>
        </a:prstGeom>
        <a:solidFill>
          <a:srgbClr val="BCB09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Application Deadline</a:t>
          </a:r>
          <a:endParaRPr lang="en-US" sz="1000" kern="1200" dirty="0"/>
        </a:p>
      </dsp:txBody>
      <dsp:txXfrm>
        <a:off x="887534" y="441907"/>
        <a:ext cx="1056845" cy="487784"/>
      </dsp:txXfrm>
    </dsp:sp>
    <dsp:sp modelId="{6054E363-9D7E-4CC7-8960-5E696F56EA26}">
      <dsp:nvSpPr>
        <dsp:cNvPr id="0" name=""/>
        <dsp:cNvSpPr/>
      </dsp:nvSpPr>
      <dsp:spPr>
        <a:xfrm>
          <a:off x="1944379" y="441907"/>
          <a:ext cx="1675306" cy="487784"/>
        </a:xfrm>
        <a:prstGeom prst="chevron">
          <a:avLst/>
        </a:prstGeom>
        <a:solidFill>
          <a:srgbClr val="BCB09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2188271" y="441907"/>
        <a:ext cx="1187522" cy="487784"/>
      </dsp:txXfrm>
    </dsp:sp>
    <dsp:sp modelId="{13E5B9C4-AD91-440D-B03B-B4040BFE3711}">
      <dsp:nvSpPr>
        <dsp:cNvPr id="0" name=""/>
        <dsp:cNvSpPr/>
      </dsp:nvSpPr>
      <dsp:spPr>
        <a:xfrm>
          <a:off x="3375794" y="441907"/>
          <a:ext cx="1114940" cy="487784"/>
        </a:xfrm>
        <a:prstGeom prst="chevron">
          <a:avLst/>
        </a:prstGeom>
        <a:solidFill>
          <a:srgbClr val="BCB09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3619686" y="441907"/>
        <a:ext cx="627156" cy="487784"/>
      </dsp:txXfrm>
    </dsp:sp>
    <dsp:sp modelId="{D7E5A385-68BB-450D-BDDF-EF36925D0146}">
      <dsp:nvSpPr>
        <dsp:cNvPr id="0" name=""/>
        <dsp:cNvSpPr/>
      </dsp:nvSpPr>
      <dsp:spPr>
        <a:xfrm>
          <a:off x="4246843" y="441907"/>
          <a:ext cx="992726" cy="487784"/>
        </a:xfrm>
        <a:prstGeom prst="chevron">
          <a:avLst/>
        </a:prstGeom>
        <a:solidFill>
          <a:srgbClr val="BCB09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4490735" y="441907"/>
        <a:ext cx="504942" cy="487784"/>
      </dsp:txXfrm>
    </dsp:sp>
    <dsp:sp modelId="{1EB0C426-6B35-4CDF-ACEF-F842EBB4825A}">
      <dsp:nvSpPr>
        <dsp:cNvPr id="0" name=""/>
        <dsp:cNvSpPr/>
      </dsp:nvSpPr>
      <dsp:spPr>
        <a:xfrm>
          <a:off x="4995677" y="441907"/>
          <a:ext cx="1113001" cy="487784"/>
        </a:xfrm>
        <a:prstGeom prst="chevron">
          <a:avLst/>
        </a:prstGeom>
        <a:solidFill>
          <a:srgbClr val="BCB09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5239569" y="441907"/>
        <a:ext cx="625217" cy="487784"/>
      </dsp:txXfrm>
    </dsp:sp>
    <dsp:sp modelId="{CCB75811-69FC-4A5A-A25A-5382410FE03B}">
      <dsp:nvSpPr>
        <dsp:cNvPr id="0" name=""/>
        <dsp:cNvSpPr/>
      </dsp:nvSpPr>
      <dsp:spPr>
        <a:xfrm>
          <a:off x="5864786" y="441907"/>
          <a:ext cx="1126671" cy="487784"/>
        </a:xfrm>
        <a:prstGeom prst="chevron">
          <a:avLst/>
        </a:prstGeom>
        <a:solidFill>
          <a:srgbClr val="BCB09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6108678" y="441907"/>
        <a:ext cx="638887" cy="487784"/>
      </dsp:txXfrm>
    </dsp:sp>
    <dsp:sp modelId="{EE91D672-A12F-4CDC-A1C8-ACA33ECBB98A}">
      <dsp:nvSpPr>
        <dsp:cNvPr id="0" name=""/>
        <dsp:cNvSpPr/>
      </dsp:nvSpPr>
      <dsp:spPr>
        <a:xfrm>
          <a:off x="6747566" y="441907"/>
          <a:ext cx="1043772" cy="487784"/>
        </a:xfrm>
        <a:prstGeom prst="chevron">
          <a:avLst/>
        </a:prstGeom>
        <a:solidFill>
          <a:srgbClr val="BCB09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Scoping</a:t>
          </a:r>
          <a:endParaRPr lang="en-US" sz="1000" kern="1200" dirty="0"/>
        </a:p>
      </dsp:txBody>
      <dsp:txXfrm>
        <a:off x="6991458" y="441907"/>
        <a:ext cx="555988" cy="487784"/>
      </dsp:txXfrm>
    </dsp:sp>
    <dsp:sp modelId="{885A56D2-B158-451C-85F7-C04573653416}">
      <dsp:nvSpPr>
        <dsp:cNvPr id="0" name=""/>
        <dsp:cNvSpPr/>
      </dsp:nvSpPr>
      <dsp:spPr>
        <a:xfrm>
          <a:off x="7547446" y="441907"/>
          <a:ext cx="1134939" cy="487784"/>
        </a:xfrm>
        <a:prstGeom prst="chevron">
          <a:avLst/>
        </a:prstGeom>
        <a:solidFill>
          <a:srgbClr val="BCB09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Draft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STIP</a:t>
          </a:r>
          <a:endParaRPr lang="en-US" sz="1000" kern="1200" dirty="0"/>
        </a:p>
      </dsp:txBody>
      <dsp:txXfrm>
        <a:off x="7791338" y="441907"/>
        <a:ext cx="647155" cy="487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7E3DD-707B-4094-9E46-5BFE09D0F57A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69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352800" cy="2514600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numCol="3" spcCol="2743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1960A5-8209-406D-9FF4-30FB2A2FF49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52800" y="0"/>
            <a:ext cx="5791200" cy="251460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03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 slide option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960A5-8209-406D-9FF4-30FB2A2FF49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19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960A5-8209-406D-9FF4-30FB2A2FF49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685801"/>
            <a:ext cx="4724400" cy="1200329"/>
          </a:xfrm>
          <a:prstGeom prst="rect">
            <a:avLst/>
          </a:prstGeom>
        </p:spPr>
        <p:txBody>
          <a:bodyPr vert="horz" wrap="square" lIns="91094" tIns="45547" rIns="91094" bIns="45547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“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there are 1700 fatalities and serious injuries in Oregon per year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”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094" tIns="45547" rIns="91094" bIns="45547" rtlCol="0" anchor="b"/>
          <a:lstStyle>
            <a:lvl1pPr algn="l">
              <a:defRPr sz="1200" b="1" smtClean="0">
                <a:solidFill>
                  <a:srgbClr val="B26B02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All Roads Transportation Safety (ARTS)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292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960A5-8209-406D-9FF4-30FB2A2FF49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70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960A5-8209-406D-9FF4-30FB2A2FF49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70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960A5-8209-406D-9FF4-30FB2A2FF49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70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960A5-8209-406D-9FF4-30FB2A2FF49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73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52600"/>
            <a:ext cx="9144000" cy="3581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6200" y="2130425"/>
            <a:ext cx="4876800" cy="1470025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86200" y="3581400"/>
            <a:ext cx="4876800" cy="1676400"/>
          </a:xfrm>
        </p:spPr>
        <p:txBody>
          <a:bodyPr/>
          <a:lstStyle>
            <a:lvl1pPr marL="0" indent="0" algn="l">
              <a:spcBef>
                <a:spcPct val="20000"/>
              </a:spcBef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752600"/>
            <a:ext cx="3733800" cy="358140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0" y="5410200"/>
            <a:ext cx="9144000" cy="1447800"/>
          </a:xfrm>
        </p:spPr>
        <p:txBody>
          <a:bodyPr/>
          <a:lstStyle>
            <a:lvl1pPr algn="ctr">
              <a:spcBef>
                <a:spcPct val="20000"/>
              </a:spcBef>
              <a:buFont typeface="Arial" charset="0"/>
              <a:buNone/>
              <a:defRPr sz="1900"/>
            </a:lvl1pPr>
            <a:lvl2pPr>
              <a:defRPr baseline="0"/>
            </a:lvl2pPr>
          </a:lstStyle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en-US" sz="1400" b="0" dirty="0" smtClean="0">
              <a:solidFill>
                <a:schemeClr val="tx1"/>
              </a:solidFill>
              <a:effectLst/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388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and stat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34388" y="6238878"/>
            <a:ext cx="238125" cy="365125"/>
          </a:xfrm>
          <a:prstGeom prst="rect">
            <a:avLst/>
          </a:prstGeom>
        </p:spPr>
        <p:txBody>
          <a:bodyPr/>
          <a:lstStyle/>
          <a:p>
            <a:pPr defTabSz="456758" fontAlgn="auto">
              <a:spcBef>
                <a:spcPts val="0"/>
              </a:spcBef>
              <a:spcAft>
                <a:spcPts val="0"/>
              </a:spcAft>
            </a:pPr>
            <a:fld id="{F3C03C5D-6A7C-2442-8685-B16D7D0DC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5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01313" y="989544"/>
            <a:ext cx="1459802" cy="162983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8665403" y="6094939"/>
            <a:ext cx="478597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US" sz="700" kern="1200" smtClean="0">
                <a:solidFill>
                  <a:prstClr val="black">
                    <a:tint val="75000"/>
                  </a:prstClr>
                </a:solidFill>
                <a:latin typeface="Franklin Gothic Book"/>
                <a:ea typeface="+mn-ea"/>
                <a:cs typeface="Franklin Gothic Book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456758"/>
            <a:fld id="{F3C03C5D-6A7C-2442-8685-B16D7D0DC519}" type="slidenum">
              <a:rPr lang="en-US" smtClean="0"/>
              <a:pPr defTabSz="456758"/>
              <a:t>‹#›</a:t>
            </a:fld>
            <a:endParaRPr lang="en-US" dirty="0"/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1201313" y="2691345"/>
            <a:ext cx="1459802" cy="162983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6491353" y="999072"/>
            <a:ext cx="1459802" cy="162983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6" hasCustomPrompt="1"/>
          </p:nvPr>
        </p:nvSpPr>
        <p:spPr>
          <a:xfrm>
            <a:off x="6491353" y="2696639"/>
            <a:ext cx="1459802" cy="162983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1201313" y="4387850"/>
            <a:ext cx="1459802" cy="162983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6491353" y="4387850"/>
            <a:ext cx="1459802" cy="162983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726271" y="999072"/>
            <a:ext cx="3699926" cy="502813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600"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600">
                <a:latin typeface="Century Gothic" panose="020B0502020202020204" pitchFamily="34" charset="0"/>
              </a:defRPr>
            </a:lvl4pPr>
            <a:lvl5pPr marL="1828800" indent="0">
              <a:lnSpc>
                <a:spcPct val="100000"/>
              </a:lnSpc>
              <a:spcBef>
                <a:spcPts val="1200"/>
              </a:spcBef>
              <a:buNone/>
              <a:defRPr sz="1600">
                <a:latin typeface="Century Gothic" panose="020B0502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Franklin Gothic Book"/>
            </a:endParaRPr>
          </a:p>
          <a:p>
            <a:pPr lvl="0"/>
            <a:r>
              <a:rPr lang="en-US" dirty="0" smtClean="0"/>
              <a:t>####</a:t>
            </a:r>
          </a:p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163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>
            <a:lvl1pPr algn="l">
              <a:defRPr sz="28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Century Gothic" panose="020B0502020202020204" pitchFamily="34" charset="0"/>
              </a:defRPr>
            </a:lvl1pPr>
            <a:lvl2pPr>
              <a:defRPr sz="2000" baseline="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762000"/>
            <a:ext cx="7315200" cy="457200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7169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>
            <a:lvl1pPr algn="l">
              <a:defRPr sz="28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762000"/>
            <a:ext cx="8229600" cy="457200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024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2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2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>
            <a:lvl1pPr algn="l">
              <a:defRPr sz="28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62000"/>
            <a:ext cx="8229600" cy="457200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443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52600"/>
            <a:ext cx="9144000" cy="3581400"/>
          </a:xfrm>
          <a:prstGeom prst="rect">
            <a:avLst/>
          </a:prstGeom>
          <a:solidFill>
            <a:srgbClr val="17375E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7400" y="1905000"/>
            <a:ext cx="3048000" cy="533400"/>
          </a:xfrm>
        </p:spPr>
        <p:txBody>
          <a:bodyPr/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867400" y="2438400"/>
            <a:ext cx="3048000" cy="2819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1550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867400"/>
            <a:ext cx="1143000" cy="914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3559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096000" y="2286000"/>
            <a:ext cx="2667000" cy="2362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200400" y="2286000"/>
            <a:ext cx="2667000" cy="2362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2286000"/>
            <a:ext cx="2667000" cy="2362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2362200"/>
            <a:ext cx="2514600" cy="2209800"/>
          </a:xfrm>
        </p:spPr>
        <p:txBody>
          <a:bodyPr/>
          <a:lstStyle>
            <a:lvl1pPr marL="0" indent="0" algn="ctr">
              <a:buNone/>
              <a:defRPr sz="2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276600" y="2362200"/>
            <a:ext cx="2514600" cy="2209800"/>
          </a:xfrm>
        </p:spPr>
        <p:txBody>
          <a:bodyPr/>
          <a:lstStyle>
            <a:lvl1pPr marL="0" indent="0" algn="ctr">
              <a:buNone/>
              <a:defRPr lang="en-US" sz="2200" kern="12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172200" y="2362200"/>
            <a:ext cx="2514600" cy="2209800"/>
          </a:xfrm>
        </p:spPr>
        <p:txBody>
          <a:bodyPr/>
          <a:lstStyle>
            <a:lvl1pPr marL="0" indent="0" algn="ctr">
              <a:buNone/>
              <a:defRPr sz="2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246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>
            <a:lvl1pPr algn="l">
              <a:defRPr sz="28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762000"/>
            <a:ext cx="8229600" cy="457200"/>
          </a:xfrm>
        </p:spPr>
        <p:txBody>
          <a:bodyPr>
            <a:noAutofit/>
          </a:bodyPr>
          <a:lstStyle>
            <a:lvl1pPr marL="0" indent="0">
              <a:buNone/>
              <a:defRPr sz="1600" b="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1600200"/>
            <a:ext cx="2514600" cy="24384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/>
          </p:nvPr>
        </p:nvSpPr>
        <p:spPr>
          <a:xfrm>
            <a:off x="3352800" y="1600200"/>
            <a:ext cx="2514600" cy="24384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6172200" y="1600200"/>
            <a:ext cx="2514600" cy="24384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57200" y="4038600"/>
            <a:ext cx="2514600" cy="17526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52800" y="4038600"/>
            <a:ext cx="2514600" cy="17526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172200" y="4038600"/>
            <a:ext cx="2514600" cy="17526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156209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172200" y="2590800"/>
            <a:ext cx="2514600" cy="2362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276600" y="2590800"/>
            <a:ext cx="2514600" cy="2362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7200" y="2590800"/>
            <a:ext cx="2514600" cy="2362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>
            <a:lvl1pPr algn="l">
              <a:defRPr sz="28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762000"/>
            <a:ext cx="8229600" cy="457200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3400" y="2667000"/>
            <a:ext cx="2362200" cy="2209800"/>
          </a:xfr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52800" y="2667000"/>
            <a:ext cx="2362200" cy="2209800"/>
          </a:xfr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48400" y="2667000"/>
            <a:ext cx="2362200" cy="2209800"/>
          </a:xfr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723391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90600"/>
            <a:ext cx="8382000" cy="914400"/>
          </a:xfrm>
        </p:spPr>
        <p:txBody>
          <a:bodyPr/>
          <a:lstStyle>
            <a:lvl1pPr marL="0" indent="0">
              <a:buNone/>
              <a:defRPr sz="2800" b="1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1117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913329"/>
            <a:ext cx="9144000" cy="30388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3949" tIns="31974" rIns="63949" bIns="31974" rtlCol="0" anchor="ctr"/>
          <a:lstStyle/>
          <a:p>
            <a:pPr algn="ctr" defTabSz="456758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Franklin Gothic Boo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4388" y="6238878"/>
            <a:ext cx="238125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defTabSz="456758" fontAlgn="auto">
              <a:spcBef>
                <a:spcPts val="0"/>
              </a:spcBef>
              <a:spcAft>
                <a:spcPts val="0"/>
              </a:spcAft>
            </a:pPr>
            <a:fld id="{F3C03C5D-6A7C-2442-8685-B16D7D0DC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5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0" y="2917701"/>
            <a:ext cx="9144000" cy="103011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>
                <a:solidFill>
                  <a:schemeClr val="bg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82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/Full Screen Image with White Text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4893647"/>
            <a:ext cx="8432800" cy="150292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567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</a:lstStyle>
          <a:p>
            <a:pPr marL="0" marR="0" lvl="0" indent="0" algn="ctr" defTabSz="45675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-4025900" y="3425391"/>
            <a:ext cx="34875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Slide</a:t>
            </a:r>
            <a:r>
              <a:rPr lang="en-US" sz="4800" baseline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divider with </a:t>
            </a:r>
          </a:p>
          <a:p>
            <a:pPr algn="r"/>
            <a:r>
              <a:rPr lang="en-US" sz="4800" baseline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white text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6290849" y="6442502"/>
            <a:ext cx="57143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Image Size : 10 </a:t>
            </a:r>
            <a:r>
              <a:rPr lang="en-US" sz="2100" dirty="0" err="1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x</a:t>
            </a:r>
            <a:r>
              <a:rPr lang="en-US" sz="21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7.5</a:t>
            </a:r>
            <a:endParaRPr lang="en-US" sz="2100" dirty="0">
              <a:solidFill>
                <a:srgbClr val="FFFFFF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4388" y="6238878"/>
            <a:ext cx="238125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defTabSz="456758" fontAlgn="auto">
              <a:spcBef>
                <a:spcPts val="0"/>
              </a:spcBef>
              <a:spcAft>
                <a:spcPts val="0"/>
              </a:spcAft>
            </a:pPr>
            <a:fld id="{F3C03C5D-6A7C-2442-8685-B16D7D0DC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5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14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Avoid second level bullets.</a:t>
            </a:r>
          </a:p>
          <a:p>
            <a:pPr lvl="1"/>
            <a:r>
              <a:rPr lang="en-US" dirty="0" smtClean="0"/>
              <a:t>Move to the notes instead.</a:t>
            </a:r>
          </a:p>
        </p:txBody>
      </p:sp>
      <p:pic>
        <p:nvPicPr>
          <p:cNvPr id="2052" name="Picture 3" descr="C:\Users\E021545\Desktop\ODOT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825"/>
            <a:ext cx="9271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57" r:id="rId5"/>
    <p:sldLayoutId id="2147483865" r:id="rId6"/>
    <p:sldLayoutId id="2147483859" r:id="rId7"/>
    <p:sldLayoutId id="2147483959" r:id="rId8"/>
    <p:sldLayoutId id="2147483960" r:id="rId9"/>
    <p:sldLayoutId id="2147483961" r:id="rId10"/>
    <p:sldLayoutId id="2147483854" r:id="rId11"/>
    <p:sldLayoutId id="2147483855" r:id="rId12"/>
    <p:sldLayoutId id="2147483858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800" b="1" i="0" kern="1200" dirty="0">
          <a:solidFill>
            <a:schemeClr val="tx1"/>
          </a:solidFill>
          <a:effectLst/>
          <a:latin typeface="Century Gothic" panose="020B0502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200" kern="1200" dirty="0">
          <a:solidFill>
            <a:schemeClr val="tx1"/>
          </a:solidFill>
          <a:latin typeface="Century Gothic" panose="020B0502020202020204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en-US" sz="2000" kern="1200" dirty="0">
          <a:solidFill>
            <a:schemeClr val="tx1"/>
          </a:solidFill>
          <a:latin typeface="Century Gothic" panose="020B0502020202020204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800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en-US" sz="2800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lang="en-US" sz="2800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regon.gov/ODOT/HWY/TRAFFIC-ROADWAY/Pages/ARTS.aspx" TargetMode="Externa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egon.gov/ODOT/HWY/TRAFFIC-ROADWAY/Pages/ARTS.aspx" TargetMode="External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90800"/>
            <a:ext cx="9144000" cy="1470025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All Roads Transportation Safety (ARTS) Program</a:t>
            </a:r>
            <a:endParaRPr lang="en-US" sz="5400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>
              <a:defRPr/>
            </a:pPr>
            <a:endParaRPr lang="en-US" sz="1400" dirty="0" smtClean="0"/>
          </a:p>
          <a:p>
            <a:pPr>
              <a:defRPr/>
            </a:pPr>
            <a:r>
              <a:rPr lang="en-US" sz="1400" dirty="0" smtClean="0"/>
              <a:t>Kevin J. Haas, P.E.</a:t>
            </a:r>
          </a:p>
          <a:p>
            <a:pPr>
              <a:defRPr/>
            </a:pPr>
            <a:r>
              <a:rPr lang="en-US" sz="1400" dirty="0" smtClean="0"/>
              <a:t>Traffic Investigations Engineer, ODOT</a:t>
            </a:r>
            <a:endParaRPr lang="en-US" sz="1400" dirty="0"/>
          </a:p>
          <a:p>
            <a:pPr>
              <a:defRPr/>
            </a:pPr>
            <a:r>
              <a:rPr lang="en-US" sz="1400" dirty="0" smtClean="0"/>
              <a:t>February 26, 2015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30322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b="1" dirty="0" smtClean="0"/>
              <a:t>ARTS program timelines</a:t>
            </a:r>
            <a:endParaRPr lang="en-US" sz="29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438400"/>
            <a:ext cx="80962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632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Transition </a:t>
            </a:r>
            <a:r>
              <a:rPr lang="en-US" sz="2900" dirty="0" smtClean="0"/>
              <a:t>program for cities and counties</a:t>
            </a:r>
            <a:endParaRPr lang="en-US" sz="29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762000"/>
            <a:ext cx="7467600" cy="457200"/>
          </a:xfrm>
        </p:spPr>
        <p:txBody>
          <a:bodyPr/>
          <a:lstStyle/>
          <a:p>
            <a:r>
              <a:rPr lang="en-US" sz="2400" dirty="0" smtClean="0"/>
              <a:t>Developed to bridge the gap between 2013 and 2017</a:t>
            </a:r>
            <a:endParaRPr lang="en-US" sz="2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3048000" cy="37264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53766"/>
            <a:ext cx="56007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616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76200" y="1295400"/>
            <a:ext cx="5105400" cy="441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200" kern="1200" dirty="0">
                <a:solidFill>
                  <a:schemeClr val="tx1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2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en-US" sz="2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1200"/>
              </a:spcAft>
              <a:buFontTx/>
              <a:buChar char="•"/>
            </a:pPr>
            <a:r>
              <a:rPr lang="en-US" sz="2400" dirty="0"/>
              <a:t>ODOT hired a consultant to facilitate the process in each region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Tx/>
              <a:buChar char="•"/>
            </a:pPr>
            <a:r>
              <a:rPr lang="en-US" sz="2400" dirty="0"/>
              <a:t>Local Jurisdictions participated in selection of a few key systemic measures in each region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Tx/>
              <a:buChar char="•"/>
            </a:pPr>
            <a:r>
              <a:rPr lang="en-US" sz="2400" dirty="0"/>
              <a:t>ODOT region staff taking the lead on developing the projects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Tx/>
              <a:buChar char="•"/>
            </a:pPr>
            <a:r>
              <a:rPr lang="en-US" sz="2400" dirty="0"/>
              <a:t>Projects should be designed and underway 2015-2016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2400" dirty="0" smtClean="0"/>
          </a:p>
          <a:p>
            <a:pPr marL="55563" lvl="2" indent="0" eaLnBrk="1" hangingPunct="1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398463" lvl="2" indent="-342900" eaLnBrk="1" hangingPunct="1">
              <a:lnSpc>
                <a:spcPct val="80000"/>
              </a:lnSpc>
              <a:spcAft>
                <a:spcPts val="1200"/>
              </a:spcAft>
            </a:pPr>
            <a:endParaRPr lang="en-US" dirty="0" smtClean="0"/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Tx/>
              <a:buChar char="•"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b="1" dirty="0" smtClean="0"/>
              <a:t>Transition program</a:t>
            </a:r>
            <a:endParaRPr lang="en-US" sz="29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95400"/>
            <a:ext cx="3886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548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2900" dirty="0" smtClean="0"/>
              <a:t>Transition program </a:t>
            </a:r>
            <a:r>
              <a:rPr lang="en-US" sz="2900" dirty="0" smtClean="0"/>
              <a:t>funding for cities and counties </a:t>
            </a:r>
            <a:r>
              <a:rPr lang="en-US" sz="2900" dirty="0" smtClean="0"/>
              <a:t>(2013-2016)</a:t>
            </a:r>
            <a:endParaRPr lang="en-US" sz="2900" b="1" dirty="0"/>
          </a:p>
        </p:txBody>
      </p:sp>
      <p:graphicFrame>
        <p:nvGraphicFramePr>
          <p:cNvPr id="6" name="Group 12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874007"/>
              </p:ext>
            </p:extLst>
          </p:nvPr>
        </p:nvGraphicFramePr>
        <p:xfrm>
          <a:off x="914400" y="1295400"/>
          <a:ext cx="7315200" cy="4724401"/>
        </p:xfrm>
        <a:graphic>
          <a:graphicData uri="http://schemas.openxmlformats.org/drawingml/2006/table">
            <a:tbl>
              <a:tblPr/>
              <a:tblGrid>
                <a:gridCol w="2465798"/>
                <a:gridCol w="2301411"/>
                <a:gridCol w="2547991"/>
              </a:tblGrid>
              <a:tr h="79279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42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Region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Splits*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Funds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02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46.6%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$7,461,665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02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27.3%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$4,370,457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42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14.6%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$2,333,411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02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7.5%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$1,207,972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02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3.9%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$626,495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02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$16,000,000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79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*Splits based on F&amp;A crashes on local roads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490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ARTS </a:t>
            </a:r>
            <a:r>
              <a:rPr lang="en-US" sz="2900" dirty="0" smtClean="0"/>
              <a:t>program funding begins in 2017</a:t>
            </a:r>
            <a:endParaRPr lang="en-US" sz="29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61111559"/>
              </p:ext>
            </p:extLst>
          </p:nvPr>
        </p:nvGraphicFramePr>
        <p:xfrm>
          <a:off x="685800" y="1219200"/>
          <a:ext cx="7696200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362200" y="6416525"/>
            <a:ext cx="55531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Numbers in ( ) represent approximate funding split (statewide)</a:t>
            </a:r>
          </a:p>
        </p:txBody>
      </p:sp>
    </p:spTree>
    <p:extLst>
      <p:ext uri="{BB962C8B-B14F-4D97-AF65-F5344CB8AC3E}">
        <p14:creationId xmlns:p14="http://schemas.microsoft.com/office/powerpoint/2010/main" val="2761347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flashalertnewswire.net/images/news/2014-11/1002/79493/Polk_Co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8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Hot Spot</a:t>
            </a:r>
            <a:endParaRPr lang="en-US" sz="2900" b="1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0" y="4648200"/>
            <a:ext cx="9144000" cy="144780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/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defRPr sz="4000" b="1" baseline="30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b="0" kern="0" dirty="0" smtClean="0">
              <a:latin typeface="Century Gothic" panose="020B0502020202020204" pitchFamily="34" charset="0"/>
            </a:endParaRPr>
          </a:p>
          <a:p>
            <a:r>
              <a:rPr lang="en-US" sz="3600" b="0" kern="0" dirty="0" smtClean="0">
                <a:latin typeface="Century Gothic" panose="020B0502020202020204" pitchFamily="34" charset="0"/>
              </a:rPr>
              <a:t>Using traditional hot spot method, locations with histories of fatal and  serious injury crashes will be targeted</a:t>
            </a:r>
            <a:endParaRPr lang="en-US" sz="3600" b="0" kern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03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Hot spot countermeasures</a:t>
            </a:r>
            <a:endParaRPr lang="en-US" sz="29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53649"/>
            <a:ext cx="2862560" cy="21523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875" y="1153649"/>
            <a:ext cx="2827885" cy="21523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2675" y="1153648"/>
            <a:ext cx="2819400" cy="21523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3581400"/>
            <a:ext cx="2795885" cy="2438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200" y="3625761"/>
            <a:ext cx="2811855" cy="23940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3625761"/>
            <a:ext cx="2886075" cy="239403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62200" y="6416525"/>
            <a:ext cx="1569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entury Gothic" panose="020B0502020202020204" pitchFamily="34" charset="0"/>
              </a:rPr>
              <a:t>Courtesy: FHWA</a:t>
            </a:r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097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Hot spot project selection</a:t>
            </a:r>
            <a:endParaRPr lang="en-US" sz="2900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6200" y="1295400"/>
            <a:ext cx="8382000" cy="441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200" kern="1200" dirty="0">
                <a:solidFill>
                  <a:schemeClr val="tx1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2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en-US" sz="2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1800"/>
              </a:spcAft>
              <a:buFontTx/>
              <a:buChar char="•"/>
            </a:pPr>
            <a:r>
              <a:rPr lang="en-US" sz="2600" dirty="0"/>
              <a:t>A 300% list of potential project locations (for each Region)- prepared by consultant</a:t>
            </a:r>
          </a:p>
          <a:p>
            <a:pPr eaLnBrk="1" hangingPunct="1">
              <a:spcAft>
                <a:spcPts val="1200"/>
              </a:spcAft>
              <a:buFontTx/>
              <a:buChar char="•"/>
            </a:pPr>
            <a:r>
              <a:rPr lang="en-US" sz="2600" dirty="0" smtClean="0"/>
              <a:t>Data-driven analysis</a:t>
            </a:r>
            <a:endParaRPr lang="en-US" sz="2600" dirty="0"/>
          </a:p>
          <a:p>
            <a:pPr lvl="2" eaLnBrk="1" hangingPunct="1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 smtClean="0">
                <a:latin typeface="Century Gothic" panose="020B0502020202020204" pitchFamily="34" charset="0"/>
              </a:rPr>
              <a:t>ODOT approved screening method using ODOT reported crashes only</a:t>
            </a:r>
          </a:p>
          <a:p>
            <a:pPr lvl="2" eaLnBrk="1" hangingPunct="1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smtClean="0">
                <a:latin typeface="Century Gothic" panose="020B0502020202020204" pitchFamily="34" charset="0"/>
              </a:rPr>
              <a:t>Locations shall have </a:t>
            </a:r>
            <a:r>
              <a:rPr lang="en-US" sz="2400" b="1" u="sng" dirty="0" smtClean="0">
                <a:latin typeface="Century Gothic" panose="020B0502020202020204" pitchFamily="34" charset="0"/>
              </a:rPr>
              <a:t>at least</a:t>
            </a:r>
            <a:r>
              <a:rPr lang="en-US" sz="2400" dirty="0" smtClean="0">
                <a:latin typeface="Century Gothic" panose="020B0502020202020204" pitchFamily="34" charset="0"/>
              </a:rPr>
              <a:t> one F &amp; A within last five years</a:t>
            </a:r>
          </a:p>
          <a:p>
            <a:pPr lvl="2" eaLnBrk="1" hangingPunct="1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Century Gothic" panose="020B0502020202020204" pitchFamily="34" charset="0"/>
              </a:rPr>
              <a:t> Countermeasures from ODOT CRF List</a:t>
            </a:r>
          </a:p>
          <a:p>
            <a:pPr lvl="2" eaLnBrk="1" hangingPunct="1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entury Gothic" panose="020B0502020202020204" pitchFamily="34" charset="0"/>
              </a:rPr>
              <a:t> P</a:t>
            </a:r>
            <a:r>
              <a:rPr lang="en-US" sz="2400" dirty="0" smtClean="0">
                <a:latin typeface="Century Gothic" panose="020B0502020202020204" pitchFamily="34" charset="0"/>
              </a:rPr>
              <a:t>rioritized/categorized based on B/C Ratio (using ODOT method)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2400" dirty="0" smtClean="0"/>
          </a:p>
          <a:p>
            <a:pPr marL="55563" lvl="2" indent="0" eaLnBrk="1" hangingPunct="1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398463" lvl="2" indent="-342900" eaLnBrk="1" hangingPunct="1">
              <a:lnSpc>
                <a:spcPct val="80000"/>
              </a:lnSpc>
              <a:spcAft>
                <a:spcPts val="1200"/>
              </a:spcAft>
            </a:pPr>
            <a:endParaRPr lang="en-US" dirty="0" smtClean="0"/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Tx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569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Hot spot project selection</a:t>
            </a:r>
            <a:endParaRPr lang="en-US" sz="2900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6200" y="1143000"/>
            <a:ext cx="8763000" cy="441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200" kern="1200" dirty="0">
                <a:solidFill>
                  <a:schemeClr val="tx1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2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en-US" sz="2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1200"/>
              </a:spcAft>
              <a:buFontTx/>
              <a:buChar char="•"/>
            </a:pPr>
            <a:r>
              <a:rPr lang="en-US" sz="2600" dirty="0" smtClean="0"/>
              <a:t>One kick-off meeting per Region</a:t>
            </a:r>
            <a:endParaRPr lang="en-US" sz="2600" dirty="0"/>
          </a:p>
          <a:p>
            <a:pPr lvl="2" eaLnBrk="1" hangingPunct="1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 smtClean="0">
                <a:latin typeface="Century Gothic" panose="020B0502020202020204" pitchFamily="34" charset="0"/>
              </a:rPr>
              <a:t>Discussion on selection process and preliminary   results </a:t>
            </a:r>
          </a:p>
          <a:p>
            <a:pPr lvl="2" eaLnBrk="1" hangingPunct="1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smtClean="0">
                <a:latin typeface="Century Gothic" panose="020B0502020202020204" pitchFamily="34" charset="0"/>
              </a:rPr>
              <a:t>Input from participants</a:t>
            </a:r>
          </a:p>
          <a:p>
            <a:pPr lvl="2" eaLnBrk="1" hangingPunct="1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Century Gothic" panose="020B0502020202020204" pitchFamily="34" charset="0"/>
              </a:rPr>
              <a:t> Participants may suggest additional project(s) that are not in the list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600" dirty="0" smtClean="0"/>
              <a:t>Additional analysis and refinement of the preliminary list based on input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600" dirty="0"/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Meeting to discuss finalized list of potential projects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2400" dirty="0" smtClean="0"/>
          </a:p>
          <a:p>
            <a:pPr marL="55563" lvl="2" indent="0" eaLnBrk="1" hangingPunct="1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398463" lvl="2" indent="-342900" eaLnBrk="1" hangingPunct="1">
              <a:lnSpc>
                <a:spcPct val="80000"/>
              </a:lnSpc>
              <a:spcAft>
                <a:spcPts val="1200"/>
              </a:spcAft>
            </a:pPr>
            <a:endParaRPr lang="en-US" dirty="0" smtClean="0"/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Tx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309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lashalertnewswire.net/images/news/2015-02/1002/81721/20150208_134501_resi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Systemic</a:t>
            </a:r>
            <a:endParaRPr lang="en-US" sz="2900" b="1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0" y="4724400"/>
            <a:ext cx="9144000" cy="137160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b" anchorCtr="1"/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defRPr sz="4000" b="1" baseline="30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b="0" kern="0" dirty="0" smtClean="0">
              <a:latin typeface="Century Gothic" panose="020B0502020202020204" pitchFamily="34" charset="0"/>
            </a:endParaRPr>
          </a:p>
          <a:p>
            <a:r>
              <a:rPr lang="en-US" sz="3600" dirty="0">
                <a:latin typeface="Century Gothic" panose="020B0502020202020204" pitchFamily="34" charset="0"/>
              </a:rPr>
              <a:t>Systemic approach will be used for </a:t>
            </a:r>
            <a:r>
              <a:rPr lang="en-US" sz="3600" i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low-cost countermeasures </a:t>
            </a:r>
            <a:r>
              <a:rPr lang="en-US" sz="3600" dirty="0">
                <a:latin typeface="Century Gothic" panose="020B0502020202020204" pitchFamily="34" charset="0"/>
              </a:rPr>
              <a:t>that can be widely implemented to reduce fatalities and serious injuries</a:t>
            </a:r>
          </a:p>
        </p:txBody>
      </p:sp>
    </p:spTree>
    <p:extLst>
      <p:ext uri="{BB962C8B-B14F-4D97-AF65-F5344CB8AC3E}">
        <p14:creationId xmlns:p14="http://schemas.microsoft.com/office/powerpoint/2010/main" val="4001550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696200" cy="517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Oregon averages 1800 fatalities</a:t>
            </a:r>
            <a:br>
              <a:rPr lang="en-US" dirty="0" smtClean="0"/>
            </a:br>
            <a:r>
              <a:rPr lang="en-US" dirty="0" smtClean="0"/>
              <a:t>and serious injuries per year</a:t>
            </a:r>
            <a:endParaRPr lang="en-US" sz="2900" b="1" dirty="0"/>
          </a:p>
        </p:txBody>
      </p:sp>
      <p:sp>
        <p:nvSpPr>
          <p:cNvPr id="7" name="Rectangle 6"/>
          <p:cNvSpPr/>
          <p:nvPr/>
        </p:nvSpPr>
        <p:spPr>
          <a:xfrm>
            <a:off x="3332961" y="6425188"/>
            <a:ext cx="23807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entury Gothic" panose="020B0502020202020204" pitchFamily="34" charset="0"/>
              </a:rPr>
              <a:t>Based on </a:t>
            </a:r>
            <a:r>
              <a:rPr lang="en-US" sz="1400" dirty="0">
                <a:latin typeface="Century Gothic" panose="020B0502020202020204" pitchFamily="34" charset="0"/>
              </a:rPr>
              <a:t>2009-2013</a:t>
            </a:r>
            <a:r>
              <a:rPr lang="en-US" sz="1400" dirty="0" smtClean="0">
                <a:latin typeface="Century Gothic" panose="020B0502020202020204" pitchFamily="34" charset="0"/>
              </a:rPr>
              <a:t> data</a:t>
            </a:r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4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Systemic countermeasures</a:t>
            </a:r>
            <a:endParaRPr lang="en-US" sz="29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305534"/>
            <a:ext cx="2387014" cy="17817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90313"/>
            <a:ext cx="2057400" cy="19444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068" y="2990850"/>
            <a:ext cx="3169464" cy="16914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6223"/>
          <a:stretch/>
        </p:blipFill>
        <p:spPr>
          <a:xfrm>
            <a:off x="2698839" y="3031001"/>
            <a:ext cx="1400737" cy="13507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6279" y="2992204"/>
            <a:ext cx="1243960" cy="13895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4994" y="1066800"/>
            <a:ext cx="2395340" cy="1905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1105134"/>
            <a:ext cx="2653659" cy="18761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2410" y="1066800"/>
            <a:ext cx="447808" cy="15451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/>
          <a:srcRect r="2400" b="4156"/>
          <a:stretch/>
        </p:blipFill>
        <p:spPr>
          <a:xfrm>
            <a:off x="6400800" y="4847269"/>
            <a:ext cx="2599141" cy="14181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7000" y="4745700"/>
            <a:ext cx="3532343" cy="15027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362200" y="6416525"/>
            <a:ext cx="1569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entury Gothic" panose="020B0502020202020204" pitchFamily="34" charset="0"/>
              </a:rPr>
              <a:t>Courtesy: FHWA</a:t>
            </a:r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100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Systemic countermeasures</a:t>
            </a:r>
            <a:endParaRPr lang="en-US" sz="2900" b="1" dirty="0"/>
          </a:p>
        </p:txBody>
      </p:sp>
      <p:graphicFrame>
        <p:nvGraphicFramePr>
          <p:cNvPr id="18" name="Group 2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751729"/>
              </p:ext>
            </p:extLst>
          </p:nvPr>
        </p:nvGraphicFramePr>
        <p:xfrm>
          <a:off x="457200" y="1295400"/>
          <a:ext cx="8229600" cy="4706621"/>
        </p:xfrm>
        <a:graphic>
          <a:graphicData uri="http://schemas.openxmlformats.org/drawingml/2006/table">
            <a:tbl>
              <a:tblPr/>
              <a:tblGrid>
                <a:gridCol w="3670300"/>
                <a:gridCol w="825500"/>
                <a:gridCol w="1600200"/>
                <a:gridCol w="2133600"/>
              </a:tblGrid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Countermeasure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Crash Type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Typical Cost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Curve Warning Signs with Speed Riders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All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$500-$700 per sign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Oversize Curve Warning Signs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All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$500-$600 per sign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Chevrons Placed in Accordance with 2009 MUTCD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20%-35%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76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All (dependent on facility type)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$300-$500 per sign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Centerline Rumble Strips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76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All Rural 2-Lane Roads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$700-$1000 per mile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Centerline Rumble Strips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21%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76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Head on &amp; Sideswipe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$700-$900 per mile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Shoulder Rumble Strips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22%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76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All Rural MultiLane/                         two lane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$700-$1000 per mile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Profiled Pavement Markings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All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$1.50-$2.50 per foot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First Time Installation of Delineators Where None Existed Before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76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11%/34%/67%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76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All/Run off Road/ Head-On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500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ft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curve = $210-$420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1,000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ft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curve = $270-$540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300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Systemic projects</a:t>
            </a:r>
            <a:endParaRPr lang="en-US" sz="29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143000"/>
            <a:ext cx="8763000" cy="441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200" kern="1200" dirty="0">
                <a:solidFill>
                  <a:schemeClr val="tx1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2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en-US" sz="2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2400"/>
              </a:spcAft>
              <a:buFontTx/>
              <a:buChar char="•"/>
            </a:pPr>
            <a:r>
              <a:rPr lang="en-US" sz="2800" dirty="0"/>
              <a:t>Shall not require acquisition of a significant amount of ROW</a:t>
            </a:r>
          </a:p>
          <a:p>
            <a:pPr eaLnBrk="1" hangingPunct="1">
              <a:spcBef>
                <a:spcPts val="1200"/>
              </a:spcBef>
              <a:spcAft>
                <a:spcPts val="2400"/>
              </a:spcAft>
              <a:buFontTx/>
              <a:buChar char="•"/>
            </a:pPr>
            <a:r>
              <a:rPr lang="en-US" sz="2800" dirty="0"/>
              <a:t>Should have a history of F &amp; A and preferably used on priority corridors from </a:t>
            </a:r>
            <a:r>
              <a:rPr lang="en-US" sz="2800" u="sng" dirty="0"/>
              <a:t>Systemic Plans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2400" dirty="0" smtClean="0"/>
          </a:p>
          <a:p>
            <a:pPr marL="55563" lvl="2" indent="0" eaLnBrk="1" hangingPunct="1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398463" lvl="2" indent="-342900" eaLnBrk="1" hangingPunct="1">
              <a:lnSpc>
                <a:spcPct val="80000"/>
              </a:lnSpc>
              <a:spcAft>
                <a:spcPts val="1200"/>
              </a:spcAft>
            </a:pPr>
            <a:endParaRPr lang="en-US" dirty="0" smtClean="0"/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Tx/>
              <a:buChar char="•"/>
            </a:pP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2" y="3505200"/>
            <a:ext cx="2209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504" y="3505200"/>
            <a:ext cx="2212848" cy="25877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152" y="3429000"/>
            <a:ext cx="2212848" cy="258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619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Systemic projects</a:t>
            </a:r>
            <a:endParaRPr lang="en-US" sz="29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219200"/>
            <a:ext cx="8763000" cy="441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200" kern="1200" dirty="0">
                <a:solidFill>
                  <a:schemeClr val="tx1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2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en-US" sz="2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3000"/>
              </a:spcAft>
              <a:buFontTx/>
              <a:buChar char="•"/>
            </a:pPr>
            <a:r>
              <a:rPr lang="en-US" sz="2800" dirty="0"/>
              <a:t>Application-based selection</a:t>
            </a:r>
          </a:p>
          <a:p>
            <a:pPr eaLnBrk="1" hangingPunct="1">
              <a:spcAft>
                <a:spcPts val="3000"/>
              </a:spcAft>
              <a:buFontTx/>
              <a:buChar char="•"/>
            </a:pPr>
            <a:r>
              <a:rPr lang="en-US" sz="2800" dirty="0" smtClean="0"/>
              <a:t>ODOT </a:t>
            </a:r>
            <a:r>
              <a:rPr lang="en-US" sz="2800" dirty="0"/>
              <a:t>and Local Jurisdictions within a Region will </a:t>
            </a:r>
            <a:r>
              <a:rPr lang="en-US" sz="2800" dirty="0" smtClean="0"/>
              <a:t>submit applications</a:t>
            </a:r>
            <a:endParaRPr lang="en-US" sz="2800" dirty="0"/>
          </a:p>
          <a:p>
            <a:pPr eaLnBrk="1" hangingPunct="1">
              <a:spcBef>
                <a:spcPts val="1200"/>
              </a:spcBef>
              <a:spcAft>
                <a:spcPts val="3000"/>
              </a:spcAft>
              <a:buFontTx/>
              <a:buChar char="•"/>
            </a:pPr>
            <a:r>
              <a:rPr lang="en-US" sz="2800" dirty="0" smtClean="0"/>
              <a:t>Regions </a:t>
            </a:r>
            <a:r>
              <a:rPr lang="en-US" sz="2800" dirty="0"/>
              <a:t>will process the applications and prepare a 150% list </a:t>
            </a:r>
            <a:endParaRPr lang="en-US" sz="2800" dirty="0" smtClean="0"/>
          </a:p>
          <a:p>
            <a:pPr eaLnBrk="1" hangingPunct="1">
              <a:spcBef>
                <a:spcPts val="1200"/>
              </a:spcBef>
              <a:spcAft>
                <a:spcPts val="3000"/>
              </a:spcAft>
              <a:buFontTx/>
              <a:buChar char="•"/>
            </a:pPr>
            <a:r>
              <a:rPr lang="en-US" sz="2800" dirty="0" smtClean="0"/>
              <a:t>Multi-discipline </a:t>
            </a:r>
            <a:r>
              <a:rPr lang="en-US" sz="2800" dirty="0"/>
              <a:t>assessment to verify the solution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3000"/>
              </a:spcAft>
              <a:buFontTx/>
              <a:buChar char="•"/>
            </a:pP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2400" dirty="0" smtClean="0"/>
          </a:p>
          <a:p>
            <a:pPr marL="55563" lvl="2" indent="0" eaLnBrk="1" hangingPunct="1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398463" lvl="2" indent="-342900" eaLnBrk="1" hangingPunct="1">
              <a:lnSpc>
                <a:spcPct val="80000"/>
              </a:lnSpc>
              <a:spcAft>
                <a:spcPts val="1200"/>
              </a:spcAft>
            </a:pPr>
            <a:endParaRPr lang="en-US" dirty="0" smtClean="0"/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Tx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7734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219200"/>
            <a:ext cx="8763000" cy="441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200" kern="1200" dirty="0">
                <a:solidFill>
                  <a:schemeClr val="tx1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2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en-US" sz="2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ts val="3000"/>
              </a:spcAft>
              <a:buFontTx/>
              <a:buChar char="•"/>
            </a:pPr>
            <a:r>
              <a:rPr lang="en-US" sz="2800" dirty="0" smtClean="0"/>
              <a:t>Three pots of money</a:t>
            </a:r>
          </a:p>
          <a:p>
            <a:pPr eaLnBrk="1" hangingPunct="1">
              <a:lnSpc>
                <a:spcPct val="80000"/>
              </a:lnSpc>
              <a:spcAft>
                <a:spcPts val="3000"/>
              </a:spcAft>
              <a:buFontTx/>
              <a:buChar char="•"/>
            </a:pPr>
            <a:endParaRPr lang="en-US" sz="2800" dirty="0"/>
          </a:p>
          <a:p>
            <a:pPr eaLnBrk="1" hangingPunct="1">
              <a:buFontTx/>
              <a:buChar char="•"/>
            </a:pPr>
            <a:endParaRPr lang="en-US" sz="2800" dirty="0" smtClean="0"/>
          </a:p>
          <a:p>
            <a:pPr eaLnBrk="1" hangingPunct="1">
              <a:buFontTx/>
              <a:buChar char="•"/>
            </a:pPr>
            <a:r>
              <a:rPr lang="en-US" sz="2800" dirty="0" smtClean="0"/>
              <a:t>Regions </a:t>
            </a:r>
            <a:r>
              <a:rPr lang="en-US" sz="2800" dirty="0"/>
              <a:t>have flexibility to determine the split, but should roughly be equivalent to the proportion of F &amp; A within the Regions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3000"/>
              </a:spcAft>
              <a:buFontTx/>
              <a:buChar char="•"/>
            </a:pPr>
            <a:endParaRPr lang="en-US" sz="2800" dirty="0" smtClean="0"/>
          </a:p>
          <a:p>
            <a:pPr marL="0" indent="0" eaLnBrk="1" hangingPunct="1">
              <a:lnSpc>
                <a:spcPct val="80000"/>
              </a:lnSpc>
              <a:spcBef>
                <a:spcPts val="1200"/>
              </a:spcBef>
              <a:spcAft>
                <a:spcPts val="3000"/>
              </a:spcAft>
              <a:buNone/>
            </a:pP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2400" dirty="0" smtClean="0"/>
          </a:p>
          <a:p>
            <a:pPr marL="55563" lvl="2" indent="0" eaLnBrk="1" hangingPunct="1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398463" lvl="2" indent="-342900" eaLnBrk="1" hangingPunct="1">
              <a:lnSpc>
                <a:spcPct val="80000"/>
              </a:lnSpc>
              <a:spcAft>
                <a:spcPts val="1200"/>
              </a:spcAft>
            </a:pPr>
            <a:endParaRPr lang="en-US" dirty="0" smtClean="0"/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Tx/>
              <a:buChar char="•"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Systemic project selection</a:t>
            </a:r>
            <a:endParaRPr lang="en-US" sz="29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867400" cy="117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flashalertnewswire.net/images/news/2014-11/1002/79467/20141109_1554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181600"/>
            <a:ext cx="2301284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178552"/>
            <a:ext cx="2304288" cy="1298448"/>
          </a:xfrm>
          <a:prstGeom prst="rect">
            <a:avLst/>
          </a:prstGeom>
        </p:spPr>
      </p:pic>
      <p:pic>
        <p:nvPicPr>
          <p:cNvPr id="8" name="Picture 4" descr="Portland Oregon Personal Injury Attorney &amp; Lawyer   Bicycle versus Car Accidents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181600"/>
            <a:ext cx="2212848" cy="129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929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Systemic projects</a:t>
            </a:r>
            <a:endParaRPr lang="en-US" sz="29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152399" y="1729806"/>
            <a:ext cx="8229601" cy="5128194"/>
            <a:chOff x="2346372" y="1653159"/>
            <a:chExt cx="6775834" cy="4222293"/>
          </a:xfrm>
        </p:grpSpPr>
        <p:sp>
          <p:nvSpPr>
            <p:cNvPr id="9" name="TextBox 8"/>
            <p:cNvSpPr txBox="1"/>
            <p:nvPr/>
          </p:nvSpPr>
          <p:spPr>
            <a:xfrm>
              <a:off x="2346373" y="3123952"/>
              <a:ext cx="2088554" cy="7095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2000" b="1" dirty="0" smtClean="0">
                  <a:solidFill>
                    <a:srgbClr val="B26B02"/>
                  </a:solidFill>
                  <a:latin typeface="Century Gothic" panose="020B0502020202020204" pitchFamily="34" charset="0"/>
                </a:rPr>
                <a:t>Intersectional</a:t>
              </a:r>
            </a:p>
            <a:p>
              <a:endParaRPr lang="en-US" sz="1200" spc="-10" dirty="0" smtClean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spc="-10" dirty="0" smtClean="0">
                  <a:solidFill>
                    <a:srgbClr val="B26B02"/>
                  </a:solidFill>
                  <a:latin typeface="Century Gothic" panose="020B0502020202020204" pitchFamily="34" charset="0"/>
                </a:rPr>
                <a:t>1,239 fatalities and serious</a:t>
              </a:r>
            </a:p>
            <a:p>
              <a:r>
                <a:rPr lang="en-US" sz="1200" spc="-10" dirty="0">
                  <a:solidFill>
                    <a:srgbClr val="B26B02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200" spc="-10" dirty="0" smtClean="0">
                  <a:solidFill>
                    <a:srgbClr val="B26B02"/>
                  </a:solidFill>
                  <a:latin typeface="Century Gothic" panose="020B0502020202020204" pitchFamily="34" charset="0"/>
                </a:rPr>
                <a:t>   injuries  </a:t>
              </a:r>
            </a:p>
          </p:txBody>
        </p:sp>
        <p:sp>
          <p:nvSpPr>
            <p:cNvPr id="10" name="Donut 9"/>
            <p:cNvSpPr>
              <a:spLocks noChangeAspect="1"/>
            </p:cNvSpPr>
            <p:nvPr/>
          </p:nvSpPr>
          <p:spPr>
            <a:xfrm>
              <a:off x="5194714" y="2510770"/>
              <a:ext cx="1316216" cy="1316216"/>
            </a:xfrm>
            <a:prstGeom prst="donut">
              <a:avLst>
                <a:gd name="adj" fmla="val 13099"/>
              </a:avLst>
            </a:pr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Donut 10"/>
            <p:cNvSpPr>
              <a:spLocks noChangeAspect="1"/>
            </p:cNvSpPr>
            <p:nvPr/>
          </p:nvSpPr>
          <p:spPr>
            <a:xfrm>
              <a:off x="5843472" y="4277906"/>
              <a:ext cx="925512" cy="925512"/>
            </a:xfrm>
            <a:prstGeom prst="donut">
              <a:avLst>
                <a:gd name="adj" fmla="val 13099"/>
              </a:avLst>
            </a:pr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Donut 11"/>
            <p:cNvSpPr>
              <a:spLocks noChangeAspect="1"/>
            </p:cNvSpPr>
            <p:nvPr/>
          </p:nvSpPr>
          <p:spPr>
            <a:xfrm>
              <a:off x="3500931" y="3822287"/>
              <a:ext cx="1554480" cy="1554480"/>
            </a:xfrm>
            <a:prstGeom prst="donut">
              <a:avLst>
                <a:gd name="adj" fmla="val 13099"/>
              </a:avLst>
            </a:pr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64456" y="4254633"/>
              <a:ext cx="827429" cy="684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tIns="0" rIns="0" bIns="0" rtlCol="0" anchor="ctr">
              <a:spAutoFit/>
            </a:bodyPr>
            <a:lstStyle/>
            <a:p>
              <a:pPr algn="ctr"/>
              <a:r>
                <a:rPr lang="en-US" sz="5400" spc="-200" dirty="0" smtClean="0">
                  <a:solidFill>
                    <a:srgbClr val="464646"/>
                  </a:solidFill>
                  <a:latin typeface="Franklin Gothic Demi Cond" panose="020B0706030402020204" pitchFamily="34" charset="0"/>
                </a:rPr>
                <a:t>48</a:t>
              </a:r>
              <a:r>
                <a:rPr lang="en-US" sz="4800" spc="-200" baseline="30000" dirty="0" smtClean="0">
                  <a:solidFill>
                    <a:srgbClr val="464646"/>
                  </a:solidFill>
                  <a:latin typeface="Franklin Gothic Demi Cond" panose="020B0706030402020204" pitchFamily="34" charset="0"/>
                </a:rPr>
                <a:t>%</a:t>
              </a:r>
              <a:endParaRPr lang="en-US" sz="4800" spc="-200" baseline="30000" dirty="0">
                <a:solidFill>
                  <a:srgbClr val="464646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59232" y="1653159"/>
              <a:ext cx="2037495" cy="100095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lvl="0"/>
              <a:endParaRPr lang="en-US" sz="2000" b="1" dirty="0" smtClean="0">
                <a:solidFill>
                  <a:srgbClr val="002A54"/>
                </a:solidFill>
                <a:latin typeface="Century Gothic" panose="020B0502020202020204" pitchFamily="34" charset="0"/>
              </a:endParaRPr>
            </a:p>
            <a:p>
              <a:pPr lvl="0"/>
              <a:r>
                <a:rPr lang="en-US" sz="2000" b="1" dirty="0" smtClean="0">
                  <a:solidFill>
                    <a:srgbClr val="002A54"/>
                  </a:solidFill>
                  <a:latin typeface="Century Gothic" panose="020B0502020202020204" pitchFamily="34" charset="0"/>
                </a:rPr>
                <a:t>Roadway Departure</a:t>
              </a:r>
              <a:r>
                <a:rPr lang="en-US" sz="1500" dirty="0">
                  <a:solidFill>
                    <a:srgbClr val="7D6A55"/>
                  </a:solidFill>
                  <a:latin typeface="Century Gothic" panose="020B0502020202020204" pitchFamily="34" charset="0"/>
                </a:rPr>
                <a:t/>
              </a:r>
              <a:br>
                <a:rPr lang="en-US" sz="1500" dirty="0">
                  <a:solidFill>
                    <a:srgbClr val="7D6A55"/>
                  </a:solidFill>
                  <a:latin typeface="Century Gothic" panose="020B0502020202020204" pitchFamily="34" charset="0"/>
                </a:rPr>
              </a:br>
              <a:endParaRPr lang="en-US" sz="1500" dirty="0">
                <a:solidFill>
                  <a:srgbClr val="7D6A55"/>
                </a:solidFill>
                <a:latin typeface="Century Gothic" panose="020B0502020202020204" pitchFamily="34" charset="0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200" spc="-10" dirty="0" smtClean="0">
                  <a:solidFill>
                    <a:srgbClr val="002A54"/>
                  </a:solidFill>
                  <a:latin typeface="Century Gothic" panose="020B0502020202020204" pitchFamily="34" charset="0"/>
                </a:rPr>
                <a:t>801 fatalities and serious     injuries</a:t>
              </a:r>
              <a:endParaRPr lang="en-US" sz="1200" spc="-10" dirty="0">
                <a:solidFill>
                  <a:srgbClr val="002A54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81358" y="2845204"/>
              <a:ext cx="663189" cy="5574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tIns="0" rIns="0" bIns="0" rtlCol="0" anchor="ctr">
              <a:spAutoFit/>
            </a:bodyPr>
            <a:lstStyle/>
            <a:p>
              <a:pPr algn="ctr"/>
              <a:r>
                <a:rPr lang="en-US" sz="4400" spc="-200" dirty="0" smtClean="0">
                  <a:solidFill>
                    <a:srgbClr val="464646"/>
                  </a:solidFill>
                  <a:latin typeface="Franklin Gothic Demi Cond" panose="020B0706030402020204" pitchFamily="34" charset="0"/>
                </a:rPr>
                <a:t>31</a:t>
              </a:r>
              <a:r>
                <a:rPr lang="en-US" sz="4000" spc="-200" baseline="30000" dirty="0" smtClean="0">
                  <a:solidFill>
                    <a:srgbClr val="464646"/>
                  </a:solidFill>
                  <a:latin typeface="Franklin Gothic Demi Cond" panose="020B0706030402020204" pitchFamily="34" charset="0"/>
                </a:rPr>
                <a:t>%</a:t>
              </a:r>
              <a:endParaRPr lang="en-US" sz="4000" spc="-200" baseline="30000" dirty="0">
                <a:solidFill>
                  <a:srgbClr val="464646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65310" y="4522818"/>
              <a:ext cx="484589" cy="405452"/>
            </a:xfrm>
            <a:prstGeom prst="rect">
              <a:avLst/>
            </a:prstGeom>
            <a:noFill/>
            <a:ln>
              <a:noFill/>
            </a:ln>
          </p:spPr>
          <p:txBody>
            <a:bodyPr wrap="none" tIns="0" rIns="0" bIns="0" rtlCol="0" anchor="ctr">
              <a:spAutoFit/>
            </a:bodyPr>
            <a:lstStyle/>
            <a:p>
              <a:pPr algn="ctr"/>
              <a:r>
                <a:rPr lang="en-US" sz="3200" spc="-200" dirty="0" smtClean="0">
                  <a:solidFill>
                    <a:srgbClr val="464646"/>
                  </a:solidFill>
                  <a:latin typeface="Franklin Gothic Demi Cond" panose="020B0706030402020204" pitchFamily="34" charset="0"/>
                </a:rPr>
                <a:t>21</a:t>
              </a:r>
              <a:r>
                <a:rPr lang="en-US" sz="2800" spc="-200" baseline="30000" dirty="0" smtClean="0">
                  <a:solidFill>
                    <a:srgbClr val="464646"/>
                  </a:solidFill>
                  <a:latin typeface="Franklin Gothic Demi Cond" panose="020B0706030402020204" pitchFamily="34" charset="0"/>
                </a:rPr>
                <a:t>%</a:t>
              </a:r>
              <a:endParaRPr lang="en-US" sz="2800" spc="-200" baseline="30000" dirty="0">
                <a:solidFill>
                  <a:srgbClr val="464646"/>
                </a:solidFill>
                <a:latin typeface="Franklin Gothic Demi Cond" panose="020B0706030402020204" pitchFamily="34" charset="0"/>
              </a:endParaRPr>
            </a:p>
          </p:txBody>
        </p:sp>
        <p:graphicFrame>
          <p:nvGraphicFramePr>
            <p:cNvPr id="17" name="Chart 16"/>
            <p:cNvGraphicFramePr/>
            <p:nvPr>
              <p:extLst>
                <p:ext uri="{D42A27DB-BD31-4B8C-83A1-F6EECF244321}">
                  <p14:modId xmlns:p14="http://schemas.microsoft.com/office/powerpoint/2010/main" val="3752996593"/>
                </p:ext>
              </p:extLst>
            </p:nvPr>
          </p:nvGraphicFramePr>
          <p:xfrm>
            <a:off x="2993883" y="3306876"/>
            <a:ext cx="2568576" cy="25685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8" name="Chart 17"/>
            <p:cNvGraphicFramePr/>
            <p:nvPr>
              <p:extLst>
                <p:ext uri="{D42A27DB-BD31-4B8C-83A1-F6EECF244321}">
                  <p14:modId xmlns:p14="http://schemas.microsoft.com/office/powerpoint/2010/main" val="538933239"/>
                </p:ext>
              </p:extLst>
            </p:nvPr>
          </p:nvGraphicFramePr>
          <p:xfrm>
            <a:off x="4730461" y="2046516"/>
            <a:ext cx="2244724" cy="22447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9" name="Chart 18"/>
            <p:cNvGraphicFramePr/>
            <p:nvPr>
              <p:extLst>
                <p:ext uri="{D42A27DB-BD31-4B8C-83A1-F6EECF244321}">
                  <p14:modId xmlns:p14="http://schemas.microsoft.com/office/powerpoint/2010/main" val="2555449150"/>
                </p:ext>
              </p:extLst>
            </p:nvPr>
          </p:nvGraphicFramePr>
          <p:xfrm>
            <a:off x="5480733" y="3915164"/>
            <a:ext cx="1651000" cy="1651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0" name="Freeform 6"/>
            <p:cNvSpPr>
              <a:spLocks/>
            </p:cNvSpPr>
            <p:nvPr/>
          </p:nvSpPr>
          <p:spPr bwMode="auto">
            <a:xfrm flipH="1">
              <a:off x="2346372" y="3433921"/>
              <a:ext cx="1931799" cy="252413"/>
            </a:xfrm>
            <a:custGeom>
              <a:avLst/>
              <a:gdLst>
                <a:gd name="T0" fmla="*/ 1554 w 1554"/>
                <a:gd name="T1" fmla="*/ 0 h 159"/>
                <a:gd name="T2" fmla="*/ 157 w 1554"/>
                <a:gd name="T3" fmla="*/ 0 h 159"/>
                <a:gd name="T4" fmla="*/ 0 w 1554"/>
                <a:gd name="T5" fmla="*/ 159 h 159"/>
                <a:gd name="connsiteX0" fmla="*/ 8283 w 8283"/>
                <a:gd name="connsiteY0" fmla="*/ 0 h 10000"/>
                <a:gd name="connsiteX1" fmla="*/ 1010 w 8283"/>
                <a:gd name="connsiteY1" fmla="*/ 0 h 10000"/>
                <a:gd name="connsiteX2" fmla="*/ 0 w 8283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83" h="10000">
                  <a:moveTo>
                    <a:pt x="8283" y="0"/>
                  </a:moveTo>
                  <a:lnTo>
                    <a:pt x="1010" y="0"/>
                  </a:lnTo>
                  <a:cubicBezTo>
                    <a:pt x="673" y="3333"/>
                    <a:pt x="337" y="6667"/>
                    <a:pt x="0" y="10000"/>
                  </a:cubicBezTo>
                </a:path>
              </a:pathLst>
            </a:custGeom>
            <a:ln>
              <a:headEnd/>
              <a:tailEnd type="oval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6562191" y="2235982"/>
              <a:ext cx="2279217" cy="252413"/>
            </a:xfrm>
            <a:custGeom>
              <a:avLst/>
              <a:gdLst>
                <a:gd name="T0" fmla="*/ 1554 w 1554"/>
                <a:gd name="T1" fmla="*/ 0 h 159"/>
                <a:gd name="T2" fmla="*/ 157 w 1554"/>
                <a:gd name="T3" fmla="*/ 0 h 159"/>
                <a:gd name="T4" fmla="*/ 0 w 1554"/>
                <a:gd name="T5" fmla="*/ 159 h 159"/>
                <a:gd name="connsiteX0" fmla="*/ 8283 w 8283"/>
                <a:gd name="connsiteY0" fmla="*/ 0 h 10000"/>
                <a:gd name="connsiteX1" fmla="*/ 1010 w 8283"/>
                <a:gd name="connsiteY1" fmla="*/ 0 h 10000"/>
                <a:gd name="connsiteX2" fmla="*/ 0 w 8283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83" h="10000">
                  <a:moveTo>
                    <a:pt x="8283" y="0"/>
                  </a:moveTo>
                  <a:lnTo>
                    <a:pt x="1010" y="0"/>
                  </a:lnTo>
                  <a:cubicBezTo>
                    <a:pt x="673" y="3333"/>
                    <a:pt x="337" y="6667"/>
                    <a:pt x="0" y="10000"/>
                  </a:cubicBezTo>
                </a:path>
              </a:pathLst>
            </a:custGeom>
            <a:ln>
              <a:headEnd/>
              <a:tailEnd type="oval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65509" y="3769948"/>
              <a:ext cx="1652470" cy="74755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lvl="0"/>
              <a:r>
                <a:rPr lang="en-US" sz="2000" b="1" dirty="0" smtClean="0">
                  <a:solidFill>
                    <a:srgbClr val="005800"/>
                  </a:solidFill>
                  <a:latin typeface="Century Gothic" panose="020B0502020202020204" pitchFamily="34" charset="0"/>
                </a:rPr>
                <a:t>Ped/Bike</a:t>
              </a:r>
              <a:r>
                <a:rPr lang="en-US" sz="1500" dirty="0">
                  <a:solidFill>
                    <a:srgbClr val="7D6A55"/>
                  </a:solidFill>
                  <a:latin typeface="Century Gothic" panose="020B0502020202020204" pitchFamily="34" charset="0"/>
                </a:rPr>
                <a:t/>
              </a:r>
              <a:br>
                <a:rPr lang="en-US" sz="1500" dirty="0">
                  <a:solidFill>
                    <a:srgbClr val="7D6A55"/>
                  </a:solidFill>
                  <a:latin typeface="Century Gothic" panose="020B0502020202020204" pitchFamily="34" charset="0"/>
                </a:rPr>
              </a:br>
              <a:endParaRPr lang="en-US" sz="1500" dirty="0">
                <a:solidFill>
                  <a:srgbClr val="7D6A55"/>
                </a:solidFill>
                <a:latin typeface="Century Gothic" panose="020B0502020202020204" pitchFamily="34" charset="0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200" spc="-10" dirty="0" smtClean="0">
                  <a:solidFill>
                    <a:srgbClr val="005800"/>
                  </a:solidFill>
                  <a:latin typeface="Century Gothic" panose="020B0502020202020204" pitchFamily="34" charset="0"/>
                </a:rPr>
                <a:t>544 fatalities and serious injuries</a:t>
              </a:r>
              <a:endParaRPr lang="en-US" sz="1200" spc="-10" dirty="0">
                <a:solidFill>
                  <a:srgbClr val="0058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6793645" y="4112560"/>
              <a:ext cx="2328561" cy="165348"/>
            </a:xfrm>
            <a:custGeom>
              <a:avLst/>
              <a:gdLst>
                <a:gd name="T0" fmla="*/ 1554 w 1554"/>
                <a:gd name="T1" fmla="*/ 0 h 159"/>
                <a:gd name="T2" fmla="*/ 157 w 1554"/>
                <a:gd name="T3" fmla="*/ 0 h 159"/>
                <a:gd name="T4" fmla="*/ 0 w 1554"/>
                <a:gd name="T5" fmla="*/ 159 h 159"/>
                <a:gd name="connsiteX0" fmla="*/ 8283 w 8283"/>
                <a:gd name="connsiteY0" fmla="*/ 0 h 10000"/>
                <a:gd name="connsiteX1" fmla="*/ 1010 w 8283"/>
                <a:gd name="connsiteY1" fmla="*/ 0 h 10000"/>
                <a:gd name="connsiteX2" fmla="*/ 0 w 8283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83" h="10000">
                  <a:moveTo>
                    <a:pt x="8283" y="0"/>
                  </a:moveTo>
                  <a:lnTo>
                    <a:pt x="1010" y="0"/>
                  </a:lnTo>
                  <a:cubicBezTo>
                    <a:pt x="673" y="3333"/>
                    <a:pt x="337" y="6667"/>
                    <a:pt x="0" y="10000"/>
                  </a:cubicBezTo>
                </a:path>
              </a:pathLst>
            </a:custGeom>
            <a:ln>
              <a:headEnd/>
              <a:tailEnd type="oval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5132"/>
            <a:ext cx="1916374" cy="179366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3332961" y="6425188"/>
            <a:ext cx="23807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entury Gothic" panose="020B0502020202020204" pitchFamily="34" charset="0"/>
              </a:rPr>
              <a:t>Based on </a:t>
            </a:r>
            <a:r>
              <a:rPr lang="en-US" sz="1400" dirty="0">
                <a:latin typeface="Century Gothic" panose="020B0502020202020204" pitchFamily="34" charset="0"/>
              </a:rPr>
              <a:t>2009-2013</a:t>
            </a:r>
            <a:r>
              <a:rPr lang="en-US" sz="1400" dirty="0" smtClean="0">
                <a:latin typeface="Century Gothic" panose="020B0502020202020204" pitchFamily="34" charset="0"/>
              </a:rPr>
              <a:t> data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57200" y="762000"/>
            <a:ext cx="7848600" cy="4572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Region 1 fatalities and serious injuries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9058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Systemic projects</a:t>
            </a:r>
            <a:endParaRPr lang="en-US" sz="2900" b="1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5132"/>
            <a:ext cx="1916374" cy="179366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6324600" y="6425188"/>
            <a:ext cx="23807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entury Gothic" panose="020B0502020202020204" pitchFamily="34" charset="0"/>
              </a:rPr>
              <a:t>Based on </a:t>
            </a:r>
            <a:r>
              <a:rPr lang="en-US" sz="1400" dirty="0">
                <a:latin typeface="Century Gothic" panose="020B0502020202020204" pitchFamily="34" charset="0"/>
              </a:rPr>
              <a:t>2009-2013</a:t>
            </a:r>
            <a:r>
              <a:rPr lang="en-US" sz="1400" dirty="0" smtClean="0">
                <a:latin typeface="Century Gothic" panose="020B0502020202020204" pitchFamily="34" charset="0"/>
              </a:rPr>
              <a:t> data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57200" y="762000"/>
            <a:ext cx="7848600" cy="4572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Region 3 fatalities and serious injuries</a:t>
            </a:r>
            <a:endParaRPr lang="en-US" sz="24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152400" y="1600200"/>
            <a:ext cx="8077201" cy="5486400"/>
            <a:chOff x="2346371" y="1653159"/>
            <a:chExt cx="6650356" cy="4751833"/>
          </a:xfrm>
        </p:grpSpPr>
        <p:sp>
          <p:nvSpPr>
            <p:cNvPr id="28" name="TextBox 27"/>
            <p:cNvSpPr txBox="1"/>
            <p:nvPr/>
          </p:nvSpPr>
          <p:spPr>
            <a:xfrm>
              <a:off x="2346371" y="3108830"/>
              <a:ext cx="2088554" cy="7095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2000" b="1" dirty="0" smtClean="0">
                  <a:solidFill>
                    <a:srgbClr val="B26B02"/>
                  </a:solidFill>
                  <a:latin typeface="Century Gothic" panose="020B0502020202020204" pitchFamily="34" charset="0"/>
                </a:rPr>
                <a:t>Intersectional</a:t>
              </a:r>
            </a:p>
            <a:p>
              <a:endParaRPr lang="en-US" sz="1200" spc="-10" dirty="0" smtClean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spc="-10" dirty="0" smtClean="0">
                  <a:solidFill>
                    <a:srgbClr val="B26B02"/>
                  </a:solidFill>
                  <a:latin typeface="Century Gothic" panose="020B0502020202020204" pitchFamily="34" charset="0"/>
                </a:rPr>
                <a:t>304 fatalities and serious</a:t>
              </a:r>
            </a:p>
            <a:p>
              <a:r>
                <a:rPr lang="en-US" sz="1200" spc="-10" dirty="0">
                  <a:solidFill>
                    <a:srgbClr val="B26B02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200" spc="-10" dirty="0" smtClean="0">
                  <a:solidFill>
                    <a:srgbClr val="B26B02"/>
                  </a:solidFill>
                  <a:latin typeface="Century Gothic" panose="020B0502020202020204" pitchFamily="34" charset="0"/>
                </a:rPr>
                <a:t>   injuries  </a:t>
              </a:r>
            </a:p>
          </p:txBody>
        </p:sp>
        <p:sp>
          <p:nvSpPr>
            <p:cNvPr id="29" name="Donut 28"/>
            <p:cNvSpPr>
              <a:spLocks noChangeAspect="1"/>
            </p:cNvSpPr>
            <p:nvPr/>
          </p:nvSpPr>
          <p:spPr>
            <a:xfrm>
              <a:off x="3389168" y="3886781"/>
              <a:ext cx="1316216" cy="1316216"/>
            </a:xfrm>
            <a:prstGeom prst="donut">
              <a:avLst>
                <a:gd name="adj" fmla="val 13099"/>
              </a:avLst>
            </a:pr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Donut 29"/>
            <p:cNvSpPr>
              <a:spLocks noChangeAspect="1"/>
            </p:cNvSpPr>
            <p:nvPr/>
          </p:nvSpPr>
          <p:spPr>
            <a:xfrm>
              <a:off x="5110285" y="5116736"/>
              <a:ext cx="925512" cy="925512"/>
            </a:xfrm>
            <a:prstGeom prst="donut">
              <a:avLst>
                <a:gd name="adj" fmla="val 13099"/>
              </a:avLst>
            </a:pr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aphicFrame>
          <p:nvGraphicFramePr>
            <p:cNvPr id="31" name="Chart 30"/>
            <p:cNvGraphicFramePr/>
            <p:nvPr>
              <p:extLst>
                <p:ext uri="{D42A27DB-BD31-4B8C-83A1-F6EECF244321}">
                  <p14:modId xmlns:p14="http://schemas.microsoft.com/office/powerpoint/2010/main" val="1030097867"/>
                </p:ext>
              </p:extLst>
            </p:nvPr>
          </p:nvGraphicFramePr>
          <p:xfrm>
            <a:off x="4747541" y="4753992"/>
            <a:ext cx="1651000" cy="1651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2" name="Donut 31"/>
            <p:cNvSpPr>
              <a:spLocks noChangeAspect="1"/>
            </p:cNvSpPr>
            <p:nvPr/>
          </p:nvSpPr>
          <p:spPr>
            <a:xfrm>
              <a:off x="5283217" y="2733740"/>
              <a:ext cx="1554480" cy="1554480"/>
            </a:xfrm>
            <a:prstGeom prst="donut">
              <a:avLst>
                <a:gd name="adj" fmla="val 13099"/>
              </a:avLst>
            </a:pr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aphicFrame>
          <p:nvGraphicFramePr>
            <p:cNvPr id="33" name="Chart 32"/>
            <p:cNvGraphicFramePr/>
            <p:nvPr>
              <p:extLst>
                <p:ext uri="{D42A27DB-BD31-4B8C-83A1-F6EECF244321}">
                  <p14:modId xmlns:p14="http://schemas.microsoft.com/office/powerpoint/2010/main" val="651736294"/>
                </p:ext>
              </p:extLst>
            </p:nvPr>
          </p:nvGraphicFramePr>
          <p:xfrm>
            <a:off x="4776169" y="2218329"/>
            <a:ext cx="2568576" cy="25685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4" name="TextBox 33"/>
            <p:cNvSpPr txBox="1"/>
            <p:nvPr/>
          </p:nvSpPr>
          <p:spPr>
            <a:xfrm>
              <a:off x="5646744" y="3168879"/>
              <a:ext cx="827429" cy="684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tIns="0" rIns="0" bIns="0" rtlCol="0" anchor="ctr">
              <a:spAutoFit/>
            </a:bodyPr>
            <a:lstStyle/>
            <a:p>
              <a:pPr algn="ctr"/>
              <a:r>
                <a:rPr lang="en-US" sz="5400" spc="-200" dirty="0" smtClean="0">
                  <a:solidFill>
                    <a:srgbClr val="464646"/>
                  </a:solidFill>
                  <a:latin typeface="Franklin Gothic Demi Cond" panose="020B0706030402020204" pitchFamily="34" charset="0"/>
                </a:rPr>
                <a:t>65</a:t>
              </a:r>
              <a:r>
                <a:rPr lang="en-US" sz="4800" spc="-200" baseline="30000" dirty="0" smtClean="0">
                  <a:solidFill>
                    <a:srgbClr val="464646"/>
                  </a:solidFill>
                  <a:latin typeface="Franklin Gothic Demi Cond" panose="020B0706030402020204" pitchFamily="34" charset="0"/>
                </a:rPr>
                <a:t>%</a:t>
              </a:r>
              <a:endParaRPr lang="en-US" sz="4800" spc="-200" baseline="30000" dirty="0">
                <a:solidFill>
                  <a:srgbClr val="464646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959232" y="1653159"/>
              <a:ext cx="2037495" cy="100095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lvl="0"/>
              <a:endParaRPr lang="en-US" sz="2000" b="1" dirty="0" smtClean="0">
                <a:solidFill>
                  <a:srgbClr val="002A54"/>
                </a:solidFill>
                <a:latin typeface="Century Gothic" panose="020B0502020202020204" pitchFamily="34" charset="0"/>
              </a:endParaRPr>
            </a:p>
            <a:p>
              <a:pPr lvl="0"/>
              <a:r>
                <a:rPr lang="en-US" sz="2000" b="1" dirty="0" smtClean="0">
                  <a:solidFill>
                    <a:srgbClr val="002A54"/>
                  </a:solidFill>
                  <a:latin typeface="Century Gothic" panose="020B0502020202020204" pitchFamily="34" charset="0"/>
                </a:rPr>
                <a:t>Roadway Departure</a:t>
              </a:r>
              <a:r>
                <a:rPr lang="en-US" sz="1500" dirty="0">
                  <a:solidFill>
                    <a:srgbClr val="7D6A55"/>
                  </a:solidFill>
                  <a:latin typeface="Century Gothic" panose="020B0502020202020204" pitchFamily="34" charset="0"/>
                </a:rPr>
                <a:t/>
              </a:r>
              <a:br>
                <a:rPr lang="en-US" sz="1500" dirty="0">
                  <a:solidFill>
                    <a:srgbClr val="7D6A55"/>
                  </a:solidFill>
                  <a:latin typeface="Century Gothic" panose="020B0502020202020204" pitchFamily="34" charset="0"/>
                </a:rPr>
              </a:br>
              <a:endParaRPr lang="en-US" sz="1500" dirty="0">
                <a:solidFill>
                  <a:srgbClr val="7D6A55"/>
                </a:solidFill>
                <a:latin typeface="Century Gothic" panose="020B0502020202020204" pitchFamily="34" charset="0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200" spc="-10" dirty="0" smtClean="0">
                  <a:solidFill>
                    <a:srgbClr val="002A54"/>
                  </a:solidFill>
                  <a:latin typeface="Century Gothic" panose="020B0502020202020204" pitchFamily="34" charset="0"/>
                </a:rPr>
                <a:t>786 fatalities and serious     injuries</a:t>
              </a:r>
              <a:endParaRPr lang="en-US" sz="1200" spc="-10" dirty="0">
                <a:solidFill>
                  <a:srgbClr val="002A54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6562191" y="2235982"/>
              <a:ext cx="2279217" cy="252413"/>
            </a:xfrm>
            <a:custGeom>
              <a:avLst/>
              <a:gdLst>
                <a:gd name="T0" fmla="*/ 1554 w 1554"/>
                <a:gd name="T1" fmla="*/ 0 h 159"/>
                <a:gd name="T2" fmla="*/ 157 w 1554"/>
                <a:gd name="T3" fmla="*/ 0 h 159"/>
                <a:gd name="T4" fmla="*/ 0 w 1554"/>
                <a:gd name="T5" fmla="*/ 159 h 159"/>
                <a:gd name="connsiteX0" fmla="*/ 8283 w 8283"/>
                <a:gd name="connsiteY0" fmla="*/ 0 h 10000"/>
                <a:gd name="connsiteX1" fmla="*/ 1010 w 8283"/>
                <a:gd name="connsiteY1" fmla="*/ 0 h 10000"/>
                <a:gd name="connsiteX2" fmla="*/ 0 w 8283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83" h="10000">
                  <a:moveTo>
                    <a:pt x="8283" y="0"/>
                  </a:moveTo>
                  <a:lnTo>
                    <a:pt x="1010" y="0"/>
                  </a:lnTo>
                  <a:cubicBezTo>
                    <a:pt x="673" y="3333"/>
                    <a:pt x="337" y="6667"/>
                    <a:pt x="0" y="10000"/>
                  </a:cubicBezTo>
                </a:path>
              </a:pathLst>
            </a:custGeom>
            <a:ln>
              <a:headEnd/>
              <a:tailEnd type="oval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663895" y="4238135"/>
              <a:ext cx="682248" cy="5574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tIns="0" rIns="0" bIns="0" rtlCol="0" anchor="ctr">
              <a:spAutoFit/>
            </a:bodyPr>
            <a:lstStyle/>
            <a:p>
              <a:pPr algn="ctr"/>
              <a:r>
                <a:rPr lang="en-US" sz="4400" spc="-200" dirty="0" smtClean="0">
                  <a:solidFill>
                    <a:srgbClr val="464646"/>
                  </a:solidFill>
                  <a:latin typeface="Franklin Gothic Demi Cond" panose="020B0706030402020204" pitchFamily="34" charset="0"/>
                </a:rPr>
                <a:t>25</a:t>
              </a:r>
              <a:r>
                <a:rPr lang="en-US" sz="4000" spc="-200" baseline="30000" dirty="0" smtClean="0">
                  <a:solidFill>
                    <a:srgbClr val="464646"/>
                  </a:solidFill>
                  <a:latin typeface="Franklin Gothic Demi Cond" panose="020B0706030402020204" pitchFamily="34" charset="0"/>
                </a:rPr>
                <a:t>%</a:t>
              </a:r>
              <a:endParaRPr lang="en-US" sz="4000" spc="-200" baseline="30000" dirty="0">
                <a:solidFill>
                  <a:srgbClr val="464646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325144" y="5376767"/>
              <a:ext cx="491030" cy="405452"/>
            </a:xfrm>
            <a:prstGeom prst="rect">
              <a:avLst/>
            </a:prstGeom>
            <a:noFill/>
            <a:ln>
              <a:noFill/>
            </a:ln>
          </p:spPr>
          <p:txBody>
            <a:bodyPr wrap="none" tIns="0" rIns="0" bIns="0" rtlCol="0" anchor="ctr">
              <a:spAutoFit/>
            </a:bodyPr>
            <a:lstStyle/>
            <a:p>
              <a:pPr algn="ctr"/>
              <a:r>
                <a:rPr lang="en-US" sz="3200" spc="-200" dirty="0" smtClean="0">
                  <a:solidFill>
                    <a:srgbClr val="464646"/>
                  </a:solidFill>
                  <a:latin typeface="Franklin Gothic Demi Cond" panose="020B0706030402020204" pitchFamily="34" charset="0"/>
                </a:rPr>
                <a:t>10</a:t>
              </a:r>
              <a:r>
                <a:rPr lang="en-US" sz="2800" spc="-200" baseline="30000" dirty="0" smtClean="0">
                  <a:solidFill>
                    <a:srgbClr val="464646"/>
                  </a:solidFill>
                  <a:latin typeface="Franklin Gothic Demi Cond" panose="020B0706030402020204" pitchFamily="34" charset="0"/>
                </a:rPr>
                <a:t>%</a:t>
              </a:r>
              <a:endParaRPr lang="en-US" sz="2800" spc="-200" baseline="30000" dirty="0">
                <a:solidFill>
                  <a:srgbClr val="464646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39" name="Freeform 6"/>
            <p:cNvSpPr>
              <a:spLocks/>
            </p:cNvSpPr>
            <p:nvPr/>
          </p:nvSpPr>
          <p:spPr bwMode="auto">
            <a:xfrm flipV="1">
              <a:off x="5922506" y="5116737"/>
              <a:ext cx="2294352" cy="222958"/>
            </a:xfrm>
            <a:custGeom>
              <a:avLst/>
              <a:gdLst>
                <a:gd name="T0" fmla="*/ 1554 w 1554"/>
                <a:gd name="T1" fmla="*/ 0 h 159"/>
                <a:gd name="T2" fmla="*/ 157 w 1554"/>
                <a:gd name="T3" fmla="*/ 0 h 159"/>
                <a:gd name="T4" fmla="*/ 0 w 1554"/>
                <a:gd name="T5" fmla="*/ 159 h 159"/>
                <a:gd name="connsiteX0" fmla="*/ 8283 w 8283"/>
                <a:gd name="connsiteY0" fmla="*/ 0 h 10000"/>
                <a:gd name="connsiteX1" fmla="*/ 1010 w 8283"/>
                <a:gd name="connsiteY1" fmla="*/ 0 h 10000"/>
                <a:gd name="connsiteX2" fmla="*/ 0 w 8283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83" h="10000">
                  <a:moveTo>
                    <a:pt x="8283" y="0"/>
                  </a:moveTo>
                  <a:lnTo>
                    <a:pt x="1010" y="0"/>
                  </a:lnTo>
                  <a:cubicBezTo>
                    <a:pt x="673" y="3333"/>
                    <a:pt x="337" y="6667"/>
                    <a:pt x="0" y="10000"/>
                  </a:cubicBezTo>
                </a:path>
              </a:pathLst>
            </a:custGeom>
            <a:ln>
              <a:headEnd/>
              <a:tailEnd type="oval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424420" y="4991005"/>
              <a:ext cx="1652470" cy="74755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lvl="0"/>
              <a:r>
                <a:rPr lang="en-US" sz="2000" b="1" dirty="0" smtClean="0">
                  <a:solidFill>
                    <a:srgbClr val="005800"/>
                  </a:solidFill>
                  <a:latin typeface="Century Gothic" panose="020B0502020202020204" pitchFamily="34" charset="0"/>
                </a:rPr>
                <a:t>Ped/Bike</a:t>
              </a:r>
              <a:r>
                <a:rPr lang="en-US" sz="1500" dirty="0">
                  <a:solidFill>
                    <a:srgbClr val="7D6A55"/>
                  </a:solidFill>
                  <a:latin typeface="Century Gothic" panose="020B0502020202020204" pitchFamily="34" charset="0"/>
                </a:rPr>
                <a:t/>
              </a:r>
              <a:br>
                <a:rPr lang="en-US" sz="1500" dirty="0">
                  <a:solidFill>
                    <a:srgbClr val="7D6A55"/>
                  </a:solidFill>
                  <a:latin typeface="Century Gothic" panose="020B0502020202020204" pitchFamily="34" charset="0"/>
                </a:rPr>
              </a:br>
              <a:endParaRPr lang="en-US" sz="1500" dirty="0">
                <a:solidFill>
                  <a:srgbClr val="7D6A55"/>
                </a:solidFill>
                <a:latin typeface="Century Gothic" panose="020B0502020202020204" pitchFamily="34" charset="0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200" spc="-10" dirty="0" smtClean="0">
                  <a:solidFill>
                    <a:srgbClr val="005800"/>
                  </a:solidFill>
                  <a:latin typeface="Century Gothic" panose="020B0502020202020204" pitchFamily="34" charset="0"/>
                </a:rPr>
                <a:t>125 fatalities and serious injuries</a:t>
              </a:r>
              <a:endParaRPr lang="en-US" sz="1200" spc="-10" dirty="0">
                <a:solidFill>
                  <a:srgbClr val="005800"/>
                </a:solidFill>
                <a:latin typeface="Century Gothic" panose="020B0502020202020204" pitchFamily="34" charset="0"/>
              </a:endParaRPr>
            </a:p>
          </p:txBody>
        </p:sp>
        <p:graphicFrame>
          <p:nvGraphicFramePr>
            <p:cNvPr id="41" name="Chart 40"/>
            <p:cNvGraphicFramePr/>
            <p:nvPr>
              <p:extLst>
                <p:ext uri="{D42A27DB-BD31-4B8C-83A1-F6EECF244321}">
                  <p14:modId xmlns:p14="http://schemas.microsoft.com/office/powerpoint/2010/main" val="3469759453"/>
                </p:ext>
              </p:extLst>
            </p:nvPr>
          </p:nvGraphicFramePr>
          <p:xfrm>
            <a:off x="2924912" y="3422526"/>
            <a:ext cx="2244724" cy="22447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2" name="Freeform 6"/>
            <p:cNvSpPr>
              <a:spLocks/>
            </p:cNvSpPr>
            <p:nvPr/>
          </p:nvSpPr>
          <p:spPr bwMode="auto">
            <a:xfrm flipH="1">
              <a:off x="2346371" y="3433922"/>
              <a:ext cx="1819436" cy="126206"/>
            </a:xfrm>
            <a:custGeom>
              <a:avLst/>
              <a:gdLst>
                <a:gd name="T0" fmla="*/ 1554 w 1554"/>
                <a:gd name="T1" fmla="*/ 0 h 159"/>
                <a:gd name="T2" fmla="*/ 157 w 1554"/>
                <a:gd name="T3" fmla="*/ 0 h 159"/>
                <a:gd name="T4" fmla="*/ 0 w 1554"/>
                <a:gd name="T5" fmla="*/ 159 h 159"/>
                <a:gd name="connsiteX0" fmla="*/ 8283 w 8283"/>
                <a:gd name="connsiteY0" fmla="*/ 0 h 10000"/>
                <a:gd name="connsiteX1" fmla="*/ 1010 w 8283"/>
                <a:gd name="connsiteY1" fmla="*/ 0 h 10000"/>
                <a:gd name="connsiteX2" fmla="*/ 0 w 8283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83" h="10000">
                  <a:moveTo>
                    <a:pt x="8283" y="0"/>
                  </a:moveTo>
                  <a:lnTo>
                    <a:pt x="1010" y="0"/>
                  </a:lnTo>
                  <a:cubicBezTo>
                    <a:pt x="673" y="3333"/>
                    <a:pt x="337" y="6667"/>
                    <a:pt x="0" y="10000"/>
                  </a:cubicBezTo>
                </a:path>
              </a:pathLst>
            </a:custGeom>
            <a:ln>
              <a:headEnd/>
              <a:tailEnd type="oval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629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Systemic application process</a:t>
            </a:r>
            <a:endParaRPr lang="en-US" sz="29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295400"/>
            <a:ext cx="8763000" cy="441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200" kern="1200" dirty="0">
                <a:solidFill>
                  <a:schemeClr val="tx1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2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en-US" sz="2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1200"/>
              </a:spcAft>
              <a:buFontTx/>
              <a:buChar char="•"/>
            </a:pPr>
            <a:r>
              <a:rPr lang="en-US" sz="2800" dirty="0"/>
              <a:t>ODOT </a:t>
            </a:r>
            <a:r>
              <a:rPr lang="en-US" sz="2800" dirty="0" smtClean="0"/>
              <a:t>has developed application process and forms</a:t>
            </a:r>
          </a:p>
          <a:p>
            <a:pPr lvl="2" eaLnBrk="1" hangingPunct="1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Century Gothic" panose="020B0502020202020204" pitchFamily="34" charset="0"/>
              </a:rPr>
              <a:t> Countermeasures from approved ODOT CRF List</a:t>
            </a:r>
          </a:p>
          <a:p>
            <a:pPr lvl="2" eaLnBrk="1" hangingPunct="1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smtClean="0">
                <a:latin typeface="Century Gothic" panose="020B0502020202020204" pitchFamily="34" charset="0"/>
              </a:rPr>
              <a:t>Based on B/C Ratio </a:t>
            </a:r>
            <a:r>
              <a:rPr lang="en-US" sz="2400" u="sng" dirty="0" smtClean="0">
                <a:latin typeface="Century Gothic" panose="020B0502020202020204" pitchFamily="34" charset="0"/>
              </a:rPr>
              <a:t>or</a:t>
            </a:r>
            <a:r>
              <a:rPr lang="en-US" sz="2400" dirty="0" smtClean="0">
                <a:latin typeface="Century Gothic" panose="020B0502020202020204" pitchFamily="34" charset="0"/>
              </a:rPr>
              <a:t> Cost-Effectiveness Index</a:t>
            </a:r>
          </a:p>
          <a:p>
            <a:pPr eaLnBrk="1" hangingPunct="1">
              <a:spcBef>
                <a:spcPts val="1200"/>
              </a:spcBef>
              <a:spcAft>
                <a:spcPts val="3000"/>
              </a:spcAft>
              <a:buFontTx/>
              <a:buChar char="•"/>
            </a:pPr>
            <a:r>
              <a:rPr lang="en-US" sz="2800" dirty="0" smtClean="0"/>
              <a:t>ODOT will provide technical assistance, if asked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3000"/>
              </a:spcAft>
              <a:buFontTx/>
              <a:buChar char="•"/>
            </a:pP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2400" dirty="0" smtClean="0"/>
          </a:p>
          <a:p>
            <a:pPr marL="55563" lvl="2" indent="0" eaLnBrk="1" hangingPunct="1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398463" lvl="2" indent="-342900" eaLnBrk="1" hangingPunct="1">
              <a:lnSpc>
                <a:spcPct val="80000"/>
              </a:lnSpc>
              <a:spcAft>
                <a:spcPts val="1200"/>
              </a:spcAft>
            </a:pPr>
            <a:endParaRPr lang="en-US" dirty="0" smtClean="0"/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Tx/>
              <a:buChar char="•"/>
            </a:pP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52400" y="4876800"/>
            <a:ext cx="8686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www.oregon.gov/ODOT/HWY/TRAFFIC-ROADWAY/Pages/ARTS.aspx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128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b="1" dirty="0" err="1" smtClean="0"/>
              <a:t>HSIP</a:t>
            </a:r>
            <a:r>
              <a:rPr lang="en-US" sz="2900" b="1" dirty="0" smtClean="0"/>
              <a:t> funding</a:t>
            </a:r>
            <a:endParaRPr lang="en-US" sz="29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200" y="1600200"/>
            <a:ext cx="8763000" cy="441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200" kern="1200" dirty="0">
                <a:solidFill>
                  <a:schemeClr val="tx1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2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en-US" sz="2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3000"/>
              </a:spcAft>
              <a:buFontTx/>
              <a:buChar char="•"/>
            </a:pPr>
            <a:r>
              <a:rPr lang="en-US" sz="2800" dirty="0" smtClean="0"/>
              <a:t>A federal reimbursement program </a:t>
            </a:r>
            <a:r>
              <a:rPr lang="en-US" sz="2800" u="sng" dirty="0" smtClean="0"/>
              <a:t>NOT</a:t>
            </a:r>
            <a:r>
              <a:rPr lang="en-US" sz="2800" dirty="0" smtClean="0"/>
              <a:t> a federal grant program</a:t>
            </a:r>
          </a:p>
          <a:p>
            <a:pPr eaLnBrk="1" hangingPunct="1">
              <a:spcAft>
                <a:spcPts val="3000"/>
              </a:spcAft>
              <a:buFontTx/>
              <a:buChar char="•"/>
            </a:pPr>
            <a:r>
              <a:rPr lang="en-US" sz="2800" dirty="0" smtClean="0"/>
              <a:t>Requires a 7.78% non-federal cash match</a:t>
            </a:r>
            <a:endParaRPr lang="en-US" sz="2800" dirty="0"/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3000"/>
              </a:spcAft>
              <a:buFontTx/>
              <a:buChar char="•"/>
            </a:pP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2400" dirty="0" smtClean="0"/>
          </a:p>
          <a:p>
            <a:pPr marL="55563" lvl="2" indent="0" eaLnBrk="1" hangingPunct="1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398463" lvl="2" indent="-342900" eaLnBrk="1" hangingPunct="1">
              <a:lnSpc>
                <a:spcPct val="80000"/>
              </a:lnSpc>
              <a:spcAft>
                <a:spcPts val="1200"/>
              </a:spcAft>
            </a:pPr>
            <a:endParaRPr lang="en-US" dirty="0" smtClean="0"/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Tx/>
              <a:buChar char="•"/>
            </a:pPr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2895600" y="3962400"/>
            <a:ext cx="2819400" cy="1676400"/>
          </a:xfrm>
          <a:prstGeom prst="ellipse">
            <a:avLst/>
          </a:prstGeom>
          <a:solidFill>
            <a:srgbClr val="BCB0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92:8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755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b="1" dirty="0" smtClean="0"/>
              <a:t>ARTS funding- statewide (2017-2021)</a:t>
            </a:r>
            <a:endParaRPr lang="en-US" sz="2900" b="1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343400"/>
            <a:ext cx="4267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17" y="1447800"/>
            <a:ext cx="82200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7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rrowheads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4349" r="-7081" b="-18841"/>
          <a:stretch/>
        </p:blipFill>
        <p:spPr bwMode="auto">
          <a:xfrm>
            <a:off x="0" y="-323088"/>
            <a:ext cx="9802368" cy="84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" name="Text Placeholder 2"/>
          <p:cNvSpPr txBox="1">
            <a:spLocks/>
          </p:cNvSpPr>
          <p:nvPr/>
        </p:nvSpPr>
        <p:spPr bwMode="auto">
          <a:xfrm>
            <a:off x="0" y="3886200"/>
            <a:ext cx="9144000" cy="2971800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2800" b="1" kern="1200" baseline="0">
                <a:solidFill>
                  <a:schemeClr val="tx1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2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en-US" sz="2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cs typeface="Arial" panose="020B0604020202020204" pitchFamily="34" charset="0"/>
              </a:rPr>
              <a:t>Highway Safety Improvement Program (HSIP) federal funding </a:t>
            </a:r>
            <a:r>
              <a:rPr lang="en-US" sz="3600" dirty="0" smtClean="0">
                <a:solidFill>
                  <a:schemeClr val="bg1"/>
                </a:solidFill>
                <a:cs typeface="Arial" panose="020B0604020202020204" pitchFamily="34" charset="0"/>
              </a:rPr>
              <a:t>was traditionally only spent on State Highways, but 50% of </a:t>
            </a:r>
            <a:r>
              <a:rPr lang="en-US" sz="3600" dirty="0" smtClean="0">
                <a:solidFill>
                  <a:schemeClr val="bg1"/>
                </a:solidFill>
                <a:cs typeface="Arial" panose="020B0604020202020204" pitchFamily="34" charset="0"/>
              </a:rPr>
              <a:t>Fatal </a:t>
            </a:r>
            <a:r>
              <a:rPr lang="en-US" sz="3600" dirty="0" smtClean="0">
                <a:solidFill>
                  <a:schemeClr val="bg1"/>
                </a:solidFill>
                <a:cs typeface="Arial" panose="020B0604020202020204" pitchFamily="34" charset="0"/>
              </a:rPr>
              <a:t>and Serious Injury crashes occur on local agency roads</a:t>
            </a:r>
            <a:endParaRPr lang="en-US" sz="3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87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b="1" dirty="0" smtClean="0"/>
              <a:t>ARTS funding- regions (2017-2021)</a:t>
            </a:r>
            <a:endParaRPr lang="en-US" sz="2900" b="1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681581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768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wpdotfill09\R_VMP6_USERSENG\hwye71m\Highway Safety\ARTS\Region Presentations\region maps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64966"/>
            <a:ext cx="7467601" cy="538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b="1" dirty="0" smtClean="0"/>
              <a:t>ARTS </a:t>
            </a:r>
            <a:r>
              <a:rPr lang="en-US" sz="2900" b="1" dirty="0" smtClean="0"/>
              <a:t>funding by ODOT Region </a:t>
            </a:r>
            <a:r>
              <a:rPr lang="en-US" sz="2900" b="1" dirty="0" smtClean="0"/>
              <a:t>(2017-2018)</a:t>
            </a:r>
            <a:endParaRPr lang="en-US" sz="2900" b="1" dirty="0"/>
          </a:p>
        </p:txBody>
      </p:sp>
      <p:sp>
        <p:nvSpPr>
          <p:cNvPr id="4" name="Right Arrow 3"/>
          <p:cNvSpPr/>
          <p:nvPr/>
        </p:nvSpPr>
        <p:spPr>
          <a:xfrm>
            <a:off x="2826697" y="2325183"/>
            <a:ext cx="365760" cy="164592"/>
          </a:xfrm>
          <a:prstGeom prst="rightArrow">
            <a:avLst/>
          </a:prstGeom>
          <a:solidFill>
            <a:srgbClr val="1B587C"/>
          </a:solidFill>
          <a:ln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2133600"/>
            <a:ext cx="1226497" cy="584775"/>
          </a:xfrm>
          <a:prstGeom prst="rect">
            <a:avLst/>
          </a:prstGeom>
          <a:solidFill>
            <a:srgbClr val="1B587C"/>
          </a:solidFill>
          <a:ln>
            <a:solidFill>
              <a:srgbClr val="1B587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n-lt"/>
              </a:rPr>
              <a:t>Region 1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n-lt"/>
              </a:rPr>
              <a:t>$12.1 M</a:t>
            </a:r>
            <a:endParaRPr lang="en-US" sz="1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528921" y="3772983"/>
            <a:ext cx="365760" cy="164592"/>
          </a:xfrm>
          <a:prstGeom prst="rightArrow">
            <a:avLst/>
          </a:prstGeom>
          <a:solidFill>
            <a:srgbClr val="1B587C"/>
          </a:solidFill>
          <a:ln>
            <a:solidFill>
              <a:srgbClr val="1B5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02424" y="3581400"/>
            <a:ext cx="1226497" cy="584775"/>
          </a:xfrm>
          <a:prstGeom prst="rect">
            <a:avLst/>
          </a:prstGeom>
          <a:solidFill>
            <a:srgbClr val="1B587C"/>
          </a:solidFill>
          <a:ln>
            <a:solidFill>
              <a:srgbClr val="1B587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n-lt"/>
              </a:rPr>
              <a:t>Region 2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n-lt"/>
              </a:rPr>
              <a:t>$12.7 M</a:t>
            </a:r>
            <a:endParaRPr lang="en-US" sz="1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2249806" y="5184391"/>
            <a:ext cx="167508" cy="381000"/>
          </a:xfrm>
          <a:prstGeom prst="upArrow">
            <a:avLst/>
          </a:prstGeom>
          <a:solidFill>
            <a:srgbClr val="1B587C"/>
          </a:solidFill>
          <a:ln>
            <a:solidFill>
              <a:srgbClr val="1B5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1485" y="5565391"/>
            <a:ext cx="1226497" cy="584775"/>
          </a:xfrm>
          <a:prstGeom prst="rect">
            <a:avLst/>
          </a:prstGeom>
          <a:solidFill>
            <a:srgbClr val="1B58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n-lt"/>
              </a:rPr>
              <a:t>Region 3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n-lt"/>
              </a:rPr>
              <a:t>$5.5 M</a:t>
            </a:r>
            <a:endParaRPr lang="en-US" sz="1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4424440" y="3943350"/>
            <a:ext cx="167508" cy="381000"/>
          </a:xfrm>
          <a:prstGeom prst="upArrow">
            <a:avLst/>
          </a:prstGeom>
          <a:solidFill>
            <a:srgbClr val="1B58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05250" y="4333875"/>
            <a:ext cx="1226497" cy="584775"/>
          </a:xfrm>
          <a:prstGeom prst="rect">
            <a:avLst/>
          </a:prstGeom>
          <a:solidFill>
            <a:srgbClr val="1B58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n-lt"/>
              </a:rPr>
              <a:t>Region 4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n-lt"/>
              </a:rPr>
              <a:t>$4.3 M</a:t>
            </a:r>
            <a:endParaRPr lang="en-US" sz="1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6634240" y="3800475"/>
            <a:ext cx="167508" cy="381000"/>
          </a:xfrm>
          <a:prstGeom prst="upArrow">
            <a:avLst/>
          </a:prstGeom>
          <a:solidFill>
            <a:srgbClr val="1B58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050" y="4191000"/>
            <a:ext cx="1226497" cy="584775"/>
          </a:xfrm>
          <a:prstGeom prst="rect">
            <a:avLst/>
          </a:prstGeom>
          <a:solidFill>
            <a:srgbClr val="1B58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n-lt"/>
              </a:rPr>
              <a:t>Region 5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n-lt"/>
              </a:rPr>
              <a:t>$2.4 M</a:t>
            </a:r>
            <a:endParaRPr lang="en-US" sz="1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6323112"/>
            <a:ext cx="845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latin typeface="Century Gothic" panose="020B0502020202020204" pitchFamily="34" charset="0"/>
              </a:rPr>
              <a:t>Based on 2007-2011 crash data</a:t>
            </a:r>
            <a:endParaRPr lang="en-US" sz="11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140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b="1" dirty="0" smtClean="0"/>
              <a:t>ARTS funding- Region 1 (2017-2018)</a:t>
            </a:r>
            <a:endParaRPr lang="en-US" sz="29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38200" y="6323112"/>
            <a:ext cx="845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latin typeface="Century Gothic" panose="020B0502020202020204" pitchFamily="34" charset="0"/>
              </a:rPr>
              <a:t>Based on 2009-2013 crash data</a:t>
            </a:r>
            <a:endParaRPr lang="en-US" sz="1100" i="1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91000"/>
            <a:ext cx="3311140" cy="253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426506"/>
              </p:ext>
            </p:extLst>
          </p:nvPr>
        </p:nvGraphicFramePr>
        <p:xfrm>
          <a:off x="1066800" y="1302202"/>
          <a:ext cx="6096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2819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Funding per year</a:t>
                      </a:r>
                    </a:p>
                    <a:p>
                      <a:pPr algn="ctr"/>
                      <a:r>
                        <a:rPr lang="en-US" dirty="0" smtClean="0"/>
                        <a:t>(in millions)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Hot Spot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$6.0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Systemic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         </a:t>
                      </a:r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Roadway Departure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$1.9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          Intersection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$2.9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          Ped/Bike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$1.3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entury Gothic" panose="020B0502020202020204" pitchFamily="34" charset="0"/>
                        </a:rPr>
                        <a:t>Total</a:t>
                      </a:r>
                      <a:endParaRPr lang="en-US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entury Gothic" panose="020B0502020202020204" pitchFamily="34" charset="0"/>
                        </a:rPr>
                        <a:t>$12.1</a:t>
                      </a:r>
                      <a:endParaRPr lang="en-US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267200"/>
            <a:ext cx="1933575" cy="181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454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wpdotfill09\R_VMP6_USERSENG\hwye71m\Highway Safety\ARTS\Region Presentations\region maps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64966"/>
            <a:ext cx="7467601" cy="538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b="1" dirty="0" smtClean="0"/>
              <a:t>ARTS </a:t>
            </a:r>
            <a:r>
              <a:rPr lang="en-US" sz="2900" b="1" dirty="0" smtClean="0"/>
              <a:t>funding by ODOT </a:t>
            </a:r>
            <a:r>
              <a:rPr lang="en-US" sz="2900" dirty="0" smtClean="0"/>
              <a:t>R</a:t>
            </a:r>
            <a:r>
              <a:rPr lang="en-US" sz="2900" b="1" dirty="0" smtClean="0"/>
              <a:t>egion </a:t>
            </a:r>
            <a:r>
              <a:rPr lang="en-US" sz="2900" b="1" dirty="0" smtClean="0"/>
              <a:t>(2019-2021)</a:t>
            </a:r>
            <a:endParaRPr lang="en-US" sz="2900" b="1" dirty="0"/>
          </a:p>
        </p:txBody>
      </p:sp>
      <p:sp>
        <p:nvSpPr>
          <p:cNvPr id="4" name="Right Arrow 3"/>
          <p:cNvSpPr/>
          <p:nvPr/>
        </p:nvSpPr>
        <p:spPr>
          <a:xfrm>
            <a:off x="2826697" y="2325183"/>
            <a:ext cx="365760" cy="164592"/>
          </a:xfrm>
          <a:prstGeom prst="rightArrow">
            <a:avLst/>
          </a:prstGeom>
          <a:solidFill>
            <a:srgbClr val="1B587C"/>
          </a:solidFill>
          <a:ln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2133600"/>
            <a:ext cx="1226497" cy="584775"/>
          </a:xfrm>
          <a:prstGeom prst="rect">
            <a:avLst/>
          </a:prstGeom>
          <a:solidFill>
            <a:srgbClr val="1B587C"/>
          </a:solidFill>
          <a:ln>
            <a:solidFill>
              <a:srgbClr val="1B587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n-lt"/>
              </a:rPr>
              <a:t>Region 1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n-lt"/>
              </a:rPr>
              <a:t>$10.2 M</a:t>
            </a:r>
            <a:endParaRPr lang="en-US" sz="1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528921" y="3772983"/>
            <a:ext cx="365760" cy="164592"/>
          </a:xfrm>
          <a:prstGeom prst="rightArrow">
            <a:avLst/>
          </a:prstGeom>
          <a:solidFill>
            <a:srgbClr val="1B587C"/>
          </a:solidFill>
          <a:ln>
            <a:solidFill>
              <a:srgbClr val="1B5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02424" y="3581400"/>
            <a:ext cx="1226497" cy="584775"/>
          </a:xfrm>
          <a:prstGeom prst="rect">
            <a:avLst/>
          </a:prstGeom>
          <a:solidFill>
            <a:srgbClr val="1B587C"/>
          </a:solidFill>
          <a:ln>
            <a:solidFill>
              <a:srgbClr val="1B587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n-lt"/>
              </a:rPr>
              <a:t>Region 2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n-lt"/>
              </a:rPr>
              <a:t>$10.4 M</a:t>
            </a:r>
            <a:endParaRPr lang="en-US" sz="1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2249806" y="5184391"/>
            <a:ext cx="167508" cy="381000"/>
          </a:xfrm>
          <a:prstGeom prst="upArrow">
            <a:avLst/>
          </a:prstGeom>
          <a:solidFill>
            <a:srgbClr val="1B587C"/>
          </a:solidFill>
          <a:ln>
            <a:solidFill>
              <a:srgbClr val="1B5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1485" y="5565391"/>
            <a:ext cx="1226497" cy="584775"/>
          </a:xfrm>
          <a:prstGeom prst="rect">
            <a:avLst/>
          </a:prstGeom>
          <a:solidFill>
            <a:srgbClr val="1B58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n-lt"/>
              </a:rPr>
              <a:t>Region 3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n-lt"/>
              </a:rPr>
              <a:t>$4.9 M</a:t>
            </a:r>
            <a:endParaRPr lang="en-US" sz="1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4424440" y="3943350"/>
            <a:ext cx="167508" cy="381000"/>
          </a:xfrm>
          <a:prstGeom prst="upArrow">
            <a:avLst/>
          </a:prstGeom>
          <a:solidFill>
            <a:srgbClr val="1B58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05250" y="4333875"/>
            <a:ext cx="1226497" cy="584775"/>
          </a:xfrm>
          <a:prstGeom prst="rect">
            <a:avLst/>
          </a:prstGeom>
          <a:solidFill>
            <a:srgbClr val="1B58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n-lt"/>
              </a:rPr>
              <a:t>Region 4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n-lt"/>
              </a:rPr>
              <a:t>$3.2 M</a:t>
            </a:r>
            <a:endParaRPr lang="en-US" sz="1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6634240" y="3800475"/>
            <a:ext cx="167508" cy="381000"/>
          </a:xfrm>
          <a:prstGeom prst="upArrow">
            <a:avLst/>
          </a:prstGeom>
          <a:solidFill>
            <a:srgbClr val="1B58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050" y="4191000"/>
            <a:ext cx="1226497" cy="584775"/>
          </a:xfrm>
          <a:prstGeom prst="rect">
            <a:avLst/>
          </a:prstGeom>
          <a:solidFill>
            <a:srgbClr val="1B58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n-lt"/>
              </a:rPr>
              <a:t>Region 5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n-lt"/>
              </a:rPr>
              <a:t>$2.1 M</a:t>
            </a:r>
            <a:endParaRPr lang="en-US" sz="1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6323112"/>
            <a:ext cx="845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latin typeface="Century Gothic" panose="020B0502020202020204" pitchFamily="34" charset="0"/>
              </a:rPr>
              <a:t>Based on 2009-2013 crash data</a:t>
            </a:r>
            <a:endParaRPr lang="en-US" sz="11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390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b="1" dirty="0" smtClean="0"/>
              <a:t>ARTS funding- Region 4 (2019-2021)</a:t>
            </a:r>
            <a:endParaRPr lang="en-US" sz="2900" b="1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312625"/>
              </p:ext>
            </p:extLst>
          </p:nvPr>
        </p:nvGraphicFramePr>
        <p:xfrm>
          <a:off x="1066800" y="1143000"/>
          <a:ext cx="6096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2819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Funding per year</a:t>
                      </a:r>
                    </a:p>
                    <a:p>
                      <a:pPr algn="ctr"/>
                      <a:r>
                        <a:rPr lang="en-US" dirty="0" smtClean="0"/>
                        <a:t>(in millions)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Hot Spot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$1.61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Systemic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         </a:t>
                      </a:r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Roadway Departure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$1.08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          Intersection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$0.42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          Ped/Bike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$0.11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entury Gothic" panose="020B0502020202020204" pitchFamily="34" charset="0"/>
                        </a:rPr>
                        <a:t>Total</a:t>
                      </a:r>
                      <a:endParaRPr lang="en-US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entury Gothic" panose="020B0502020202020204" pitchFamily="34" charset="0"/>
                        </a:rPr>
                        <a:t>$3.21</a:t>
                      </a:r>
                      <a:endParaRPr lang="en-US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14800"/>
            <a:ext cx="2362200" cy="2083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38600"/>
            <a:ext cx="2438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90600" y="6475512"/>
            <a:ext cx="845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Century Gothic" panose="020B0502020202020204" pitchFamily="34" charset="0"/>
              </a:rPr>
              <a:t>Based on 2009-2013 crash data. All splits are </a:t>
            </a:r>
            <a:r>
              <a:rPr lang="en-US" sz="1100" i="1" dirty="0" smtClean="0">
                <a:latin typeface="Century Gothic" panose="020B0502020202020204" pitchFamily="34" charset="0"/>
              </a:rPr>
              <a:t>approximate.</a:t>
            </a:r>
            <a:endParaRPr lang="en-US" sz="11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24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b="1" dirty="0" smtClean="0"/>
              <a:t>Where are we?</a:t>
            </a:r>
            <a:endParaRPr lang="en-US" sz="29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390" y="1188720"/>
            <a:ext cx="5117210" cy="566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244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b="1" dirty="0" smtClean="0"/>
              <a:t>Where are we?</a:t>
            </a:r>
            <a:endParaRPr lang="en-US" sz="29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0342708"/>
              </p:ext>
            </p:extLst>
          </p:nvPr>
        </p:nvGraphicFramePr>
        <p:xfrm>
          <a:off x="381000" y="1905000"/>
          <a:ext cx="86868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4244" y="2964756"/>
            <a:ext cx="8374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Feb                 Mar                        Apr                        May              Jun             Jul              Aug                Fall              2016          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640" y="2959820"/>
            <a:ext cx="532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2015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67020" y="1600200"/>
            <a:ext cx="2399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Hot Spot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020" y="3588789"/>
            <a:ext cx="2399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19859"/>
                </a:solidFill>
              </a:rPr>
              <a:t>Systemic</a:t>
            </a:r>
            <a:endParaRPr lang="en-US" sz="2400" dirty="0">
              <a:solidFill>
                <a:srgbClr val="C19859"/>
              </a:solidFill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751916914"/>
              </p:ext>
            </p:extLst>
          </p:nvPr>
        </p:nvGraphicFramePr>
        <p:xfrm>
          <a:off x="381000" y="3962400"/>
          <a:ext cx="86868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Up Arrow 15"/>
          <p:cNvSpPr/>
          <p:nvPr/>
        </p:nvSpPr>
        <p:spPr>
          <a:xfrm>
            <a:off x="2164081" y="4953000"/>
            <a:ext cx="45719" cy="609600"/>
          </a:xfrm>
          <a:prstGeom prst="upArrow">
            <a:avLst/>
          </a:prstGeom>
          <a:solidFill>
            <a:srgbClr val="BCB092"/>
          </a:solidFill>
          <a:ln>
            <a:solidFill>
              <a:srgbClr val="BCB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752600" y="559040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March 27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60748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wpdotfill09\R_VMP6_USERSENG\hwye71m\Highway Safety\ARTS\Region Presentations\region maps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9" y="889683"/>
            <a:ext cx="7467601" cy="538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900" b="1" dirty="0" smtClean="0"/>
              <a:t>Questions about ARTS?</a:t>
            </a:r>
            <a:br>
              <a:rPr lang="en-US" sz="2900" b="1" dirty="0" smtClean="0"/>
            </a:br>
            <a:r>
              <a:rPr lang="en-US" sz="2900" b="1" dirty="0" smtClean="0"/>
              <a:t>Contact your ODOT Region ARTS representative </a:t>
            </a:r>
            <a:endParaRPr lang="en-US" sz="2900" b="1" dirty="0"/>
          </a:p>
        </p:txBody>
      </p:sp>
      <p:sp>
        <p:nvSpPr>
          <p:cNvPr id="4" name="Right Arrow 3"/>
          <p:cNvSpPr/>
          <p:nvPr/>
        </p:nvSpPr>
        <p:spPr>
          <a:xfrm>
            <a:off x="2826697" y="2325183"/>
            <a:ext cx="365760" cy="164592"/>
          </a:xfrm>
          <a:prstGeom prst="rightArrow">
            <a:avLst/>
          </a:prstGeom>
          <a:solidFill>
            <a:srgbClr val="1B587C"/>
          </a:solidFill>
          <a:ln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2133600"/>
            <a:ext cx="1607497" cy="584775"/>
          </a:xfrm>
          <a:prstGeom prst="rect">
            <a:avLst/>
          </a:prstGeom>
          <a:solidFill>
            <a:srgbClr val="1B587C"/>
          </a:solidFill>
          <a:ln>
            <a:solidFill>
              <a:srgbClr val="1B587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  <a:latin typeface="+mn-lt"/>
              </a:rPr>
              <a:t>Sue </a:t>
            </a:r>
            <a:r>
              <a:rPr lang="en-US" sz="1600" b="1" dirty="0" err="1" smtClean="0">
                <a:solidFill>
                  <a:srgbClr val="FFFF00"/>
                </a:solidFill>
                <a:latin typeface="+mn-lt"/>
              </a:rPr>
              <a:t>D‘Agnese</a:t>
            </a:r>
            <a:r>
              <a:rPr lang="en-US" sz="1600" b="1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n-US" sz="1600" b="1" dirty="0" smtClean="0">
                <a:solidFill>
                  <a:srgbClr val="FFFF00"/>
                </a:solidFill>
                <a:latin typeface="+mn-lt"/>
              </a:rPr>
            </a:br>
            <a:r>
              <a:rPr lang="en-US" sz="1600" b="1" dirty="0" smtClean="0">
                <a:solidFill>
                  <a:srgbClr val="FFFF00"/>
                </a:solidFill>
                <a:latin typeface="+mn-lt"/>
              </a:rPr>
              <a:t>(503</a:t>
            </a:r>
            <a:r>
              <a:rPr lang="en-US" sz="1600" b="1" dirty="0">
                <a:solidFill>
                  <a:srgbClr val="FFFF00"/>
                </a:solidFill>
                <a:latin typeface="+mn-lt"/>
              </a:rPr>
              <a:t>) 731-3427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528921" y="3772983"/>
            <a:ext cx="365760" cy="164592"/>
          </a:xfrm>
          <a:prstGeom prst="rightArrow">
            <a:avLst/>
          </a:prstGeom>
          <a:solidFill>
            <a:srgbClr val="1B587C"/>
          </a:solidFill>
          <a:ln>
            <a:solidFill>
              <a:srgbClr val="1B5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3581400"/>
            <a:ext cx="1614521" cy="584775"/>
          </a:xfrm>
          <a:prstGeom prst="rect">
            <a:avLst/>
          </a:prstGeom>
          <a:solidFill>
            <a:srgbClr val="1B587C"/>
          </a:solidFill>
          <a:ln>
            <a:solidFill>
              <a:srgbClr val="1B587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  <a:latin typeface="+mn-lt"/>
              </a:rPr>
              <a:t>Angela </a:t>
            </a:r>
            <a:r>
              <a:rPr lang="en-US" sz="1600" b="1" dirty="0" err="1" smtClean="0">
                <a:solidFill>
                  <a:srgbClr val="FFFF00"/>
                </a:solidFill>
                <a:latin typeface="+mn-lt"/>
              </a:rPr>
              <a:t>Kargel</a:t>
            </a:r>
            <a:r>
              <a:rPr lang="en-US" sz="1600" b="1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n-US" sz="1600" b="1" dirty="0" smtClean="0">
                <a:solidFill>
                  <a:srgbClr val="FFFF00"/>
                </a:solidFill>
                <a:latin typeface="+mn-lt"/>
              </a:rPr>
            </a:br>
            <a:r>
              <a:rPr lang="en-US" sz="1600" b="1" dirty="0" smtClean="0">
                <a:solidFill>
                  <a:srgbClr val="FFFF00"/>
                </a:solidFill>
                <a:latin typeface="+mn-lt"/>
              </a:rPr>
              <a:t>(503</a:t>
            </a:r>
            <a:r>
              <a:rPr lang="en-US" sz="1600" b="1" dirty="0">
                <a:solidFill>
                  <a:srgbClr val="FFFF00"/>
                </a:solidFill>
                <a:latin typeface="+mn-lt"/>
              </a:rPr>
              <a:t>) 986-2656</a:t>
            </a:r>
          </a:p>
        </p:txBody>
      </p:sp>
      <p:sp>
        <p:nvSpPr>
          <p:cNvPr id="8" name="Up Arrow 7"/>
          <p:cNvSpPr/>
          <p:nvPr/>
        </p:nvSpPr>
        <p:spPr>
          <a:xfrm>
            <a:off x="2249806" y="5184391"/>
            <a:ext cx="167508" cy="381000"/>
          </a:xfrm>
          <a:prstGeom prst="upArrow">
            <a:avLst/>
          </a:prstGeom>
          <a:solidFill>
            <a:srgbClr val="1B587C"/>
          </a:solidFill>
          <a:ln>
            <a:solidFill>
              <a:srgbClr val="1B5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3999" y="5565391"/>
            <a:ext cx="1600201" cy="584775"/>
          </a:xfrm>
          <a:prstGeom prst="rect">
            <a:avLst/>
          </a:prstGeom>
          <a:solidFill>
            <a:srgbClr val="1B58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  <a:latin typeface="+mn-lt"/>
              </a:rPr>
              <a:t>Shyam Sharma (541) 774-6335</a:t>
            </a:r>
          </a:p>
        </p:txBody>
      </p:sp>
      <p:sp>
        <p:nvSpPr>
          <p:cNvPr id="10" name="Up Arrow 9"/>
          <p:cNvSpPr/>
          <p:nvPr/>
        </p:nvSpPr>
        <p:spPr>
          <a:xfrm>
            <a:off x="4424440" y="3943350"/>
            <a:ext cx="167508" cy="381000"/>
          </a:xfrm>
          <a:prstGeom prst="upArrow">
            <a:avLst/>
          </a:prstGeom>
          <a:solidFill>
            <a:srgbClr val="1B58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4353394"/>
            <a:ext cx="1524000" cy="830997"/>
          </a:xfrm>
          <a:prstGeom prst="rect">
            <a:avLst/>
          </a:prstGeom>
          <a:solidFill>
            <a:srgbClr val="1B58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  <a:latin typeface="+mn-lt"/>
              </a:rPr>
              <a:t>Joel </a:t>
            </a:r>
            <a:r>
              <a:rPr lang="en-US" sz="1600" b="1" dirty="0" err="1">
                <a:solidFill>
                  <a:srgbClr val="FFFF00"/>
                </a:solidFill>
                <a:latin typeface="+mn-lt"/>
              </a:rPr>
              <a:t>McCarroll</a:t>
            </a:r>
            <a:r>
              <a:rPr lang="en-US" sz="1600" b="1" dirty="0">
                <a:solidFill>
                  <a:srgbClr val="FFFF00"/>
                </a:solidFill>
                <a:latin typeface="+mn-lt"/>
              </a:rPr>
              <a:t> (541) </a:t>
            </a:r>
            <a:r>
              <a:rPr lang="en-US" sz="1600" b="1" dirty="0" smtClean="0">
                <a:solidFill>
                  <a:srgbClr val="FFFF00"/>
                </a:solidFill>
                <a:latin typeface="+mn-lt"/>
              </a:rPr>
              <a:t>388-6189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n-lt"/>
              </a:rPr>
              <a:t>Ext </a:t>
            </a:r>
            <a:r>
              <a:rPr lang="en-US" sz="1600" b="1" dirty="0">
                <a:solidFill>
                  <a:srgbClr val="FFFF00"/>
                </a:solidFill>
                <a:latin typeface="+mn-lt"/>
              </a:rPr>
              <a:t>239</a:t>
            </a:r>
          </a:p>
        </p:txBody>
      </p:sp>
      <p:sp>
        <p:nvSpPr>
          <p:cNvPr id="12" name="Up Arrow 11"/>
          <p:cNvSpPr/>
          <p:nvPr/>
        </p:nvSpPr>
        <p:spPr>
          <a:xfrm>
            <a:off x="6634240" y="3800475"/>
            <a:ext cx="167508" cy="381000"/>
          </a:xfrm>
          <a:prstGeom prst="upArrow">
            <a:avLst/>
          </a:prstGeom>
          <a:solidFill>
            <a:srgbClr val="1B58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600" y="4191000"/>
            <a:ext cx="1524000" cy="584775"/>
          </a:xfrm>
          <a:prstGeom prst="rect">
            <a:avLst/>
          </a:prstGeom>
          <a:solidFill>
            <a:srgbClr val="1B58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  <a:latin typeface="+mn-lt"/>
              </a:rPr>
              <a:t>Jeff </a:t>
            </a:r>
            <a:r>
              <a:rPr lang="en-US" sz="1600" b="1" dirty="0" smtClean="0">
                <a:solidFill>
                  <a:srgbClr val="FFFF00"/>
                </a:solidFill>
                <a:latin typeface="+mn-lt"/>
              </a:rPr>
              <a:t>Wise</a:t>
            </a:r>
            <a:br>
              <a:rPr lang="en-US" sz="1600" b="1" dirty="0" smtClean="0">
                <a:solidFill>
                  <a:srgbClr val="FFFF00"/>
                </a:solidFill>
                <a:latin typeface="+mn-lt"/>
              </a:rPr>
            </a:br>
            <a:r>
              <a:rPr lang="en-US" sz="1600" b="1" dirty="0" smtClean="0">
                <a:solidFill>
                  <a:srgbClr val="FFFF00"/>
                </a:solidFill>
                <a:latin typeface="+mn-lt"/>
              </a:rPr>
              <a:t>(541</a:t>
            </a:r>
            <a:r>
              <a:rPr lang="en-US" sz="1600" b="1" dirty="0">
                <a:solidFill>
                  <a:srgbClr val="FFFF00"/>
                </a:solidFill>
                <a:latin typeface="+mn-lt"/>
              </a:rPr>
              <a:t>) 963-1902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66800" y="6324600"/>
            <a:ext cx="7848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  <a:hlinkClick r:id="rId3"/>
              </a:rPr>
              <a:t>http://</a:t>
            </a:r>
            <a:r>
              <a:rPr lang="en-US" sz="1600" dirty="0" smtClean="0">
                <a:latin typeface="Century Gothic" panose="020B0502020202020204" pitchFamily="34" charset="0"/>
                <a:hlinkClick r:id="rId3"/>
              </a:rPr>
              <a:t>www.oregon.gov/ODOT/HWY/TRAFFIC-ROADWAY/Pages/ARTS.aspx</a:t>
            </a:r>
            <a:r>
              <a:rPr lang="en-US" sz="1600" dirty="0" smtClean="0">
                <a:latin typeface="Century Gothic" panose="020B0502020202020204" pitchFamily="34" charset="0"/>
              </a:rPr>
              <a:t> </a:t>
            </a:r>
            <a:endParaRPr lang="en-US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32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85800" y="1600200"/>
            <a:ext cx="83820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2400"/>
              </a:spcAft>
              <a:buFontTx/>
              <a:buChar char="•"/>
            </a:pPr>
            <a:r>
              <a:rPr lang="en-US" sz="2400" dirty="0" smtClean="0"/>
              <a:t>Reduce </a:t>
            </a:r>
            <a:r>
              <a:rPr lang="en-US" sz="2400" dirty="0"/>
              <a:t>Fatalities and Serious </a:t>
            </a:r>
            <a:r>
              <a:rPr lang="en-US" sz="2400" dirty="0" smtClean="0"/>
              <a:t>Injuries</a:t>
            </a:r>
          </a:p>
          <a:p>
            <a:pPr marL="342900" lvl="2" indent="-342900" eaLnBrk="1" hangingPunct="1">
              <a:lnSpc>
                <a:spcPct val="80000"/>
              </a:lnSpc>
              <a:spcAft>
                <a:spcPts val="2400"/>
              </a:spcAft>
              <a:buFontTx/>
              <a:buChar char="•"/>
            </a:pPr>
            <a:r>
              <a:rPr lang="en-US" sz="2400" dirty="0" smtClean="0"/>
              <a:t>Use a data-driven approach that is blind to jurisdiction</a:t>
            </a:r>
            <a:endParaRPr lang="en-US" sz="2400" dirty="0"/>
          </a:p>
          <a:p>
            <a:pPr eaLnBrk="1" hangingPunct="1">
              <a:lnSpc>
                <a:spcPct val="80000"/>
              </a:lnSpc>
              <a:spcAft>
                <a:spcPts val="2400"/>
              </a:spcAft>
              <a:buFontTx/>
              <a:buChar char="•"/>
            </a:pPr>
            <a:r>
              <a:rPr lang="en-US" sz="2400" dirty="0" smtClean="0"/>
              <a:t>Emphasizes </a:t>
            </a:r>
            <a:r>
              <a:rPr lang="en-US" sz="2400" dirty="0"/>
              <a:t>spending on all public roads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Tx/>
              <a:buChar char="•"/>
            </a:pPr>
            <a:r>
              <a:rPr lang="en-US" sz="2400" dirty="0"/>
              <a:t>Requires Performance-Based Measures (States set </a:t>
            </a:r>
            <a:r>
              <a:rPr lang="en-US" sz="2400" dirty="0" smtClean="0"/>
              <a:t>targets)</a:t>
            </a:r>
          </a:p>
          <a:p>
            <a:pPr lvl="2" eaLnBrk="1" hangingPunct="1"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 Fatal and serious injury crashes per </a:t>
            </a:r>
            <a:r>
              <a:rPr lang="en-US" dirty="0" err="1" smtClean="0"/>
              <a:t>VMT</a:t>
            </a:r>
            <a:endParaRPr lang="en-US" dirty="0" smtClean="0"/>
          </a:p>
          <a:p>
            <a:pPr lvl="2" eaLnBrk="1" hangingPunct="1">
              <a:lnSpc>
                <a:spcPct val="8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Number of fatalities and serious injuries</a:t>
            </a:r>
          </a:p>
          <a:p>
            <a:pPr marL="398463" lvl="2" indent="-342900" eaLnBrk="1" hangingPunct="1">
              <a:lnSpc>
                <a:spcPct val="80000"/>
              </a:lnSpc>
              <a:spcAft>
                <a:spcPts val="2400"/>
              </a:spcAft>
            </a:pPr>
            <a:r>
              <a:rPr lang="en-US" sz="2400" dirty="0"/>
              <a:t>New roadway data and highway </a:t>
            </a:r>
            <a:r>
              <a:rPr lang="en-US" sz="2400" dirty="0" err="1"/>
              <a:t>basemap</a:t>
            </a:r>
            <a:r>
              <a:rPr lang="en-US" sz="2400" dirty="0"/>
              <a:t> </a:t>
            </a:r>
            <a:r>
              <a:rPr lang="en-US" sz="2400" dirty="0" smtClean="0"/>
              <a:t>requirements</a:t>
            </a:r>
          </a:p>
          <a:p>
            <a:pPr marL="398463" lvl="2" indent="-342900" eaLnBrk="1" hangingPunct="1">
              <a:lnSpc>
                <a:spcPct val="80000"/>
              </a:lnSpc>
              <a:spcAft>
                <a:spcPts val="1200"/>
              </a:spcAft>
            </a:pPr>
            <a:endParaRPr lang="en-US" sz="2400" dirty="0"/>
          </a:p>
          <a:p>
            <a:pPr marL="398463" lvl="2" indent="-342900" eaLnBrk="1" hangingPunct="1">
              <a:lnSpc>
                <a:spcPct val="80000"/>
              </a:lnSpc>
              <a:spcAft>
                <a:spcPts val="1200"/>
              </a:spcAft>
            </a:pPr>
            <a:endParaRPr lang="en-US" dirty="0"/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Tx/>
              <a:buChar char="•"/>
            </a:pP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b="1" dirty="0" smtClean="0"/>
              <a:t>MAP-21: major themes for HSIP</a:t>
            </a:r>
            <a:endParaRPr lang="en-US" sz="29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 smtClean="0"/>
              <a:t>(Federal HSIP, Section 148 of Title 23)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189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4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" t="24092" r="254" b="2944"/>
          <a:stretch/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Data-driven process</a:t>
            </a:r>
            <a:endParaRPr lang="en-US" sz="2900" b="1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rgbClr val="17375E">
              <a:alpha val="75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2800" b="1" kern="1200" baseline="0">
                <a:solidFill>
                  <a:schemeClr val="tx1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2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en-US" sz="2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 </a:t>
            </a:r>
            <a:r>
              <a:rPr lang="en-US" sz="2400" dirty="0">
                <a:solidFill>
                  <a:schemeClr val="bg1"/>
                </a:solidFill>
              </a:rPr>
              <a:t>data-driven approach uses crash data, risk factors, or other data supported methods to identify possible locations to achieve the greatest benefits</a:t>
            </a:r>
          </a:p>
        </p:txBody>
      </p:sp>
    </p:spTree>
    <p:extLst>
      <p:ext uri="{BB962C8B-B14F-4D97-AF65-F5344CB8AC3E}">
        <p14:creationId xmlns:p14="http://schemas.microsoft.com/office/powerpoint/2010/main" val="1015099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1600200"/>
            <a:ext cx="8534400" cy="4191000"/>
          </a:xfrm>
        </p:spPr>
        <p:txBody>
          <a:bodyPr/>
          <a:lstStyle/>
          <a:p>
            <a:pPr marL="457200" indent="-457200" eaLnBrk="1" hangingPunct="1">
              <a:spcAft>
                <a:spcPts val="1800"/>
              </a:spcAft>
            </a:pPr>
            <a:r>
              <a:rPr lang="en-US" sz="2400" dirty="0" smtClean="0"/>
              <a:t>ODOT </a:t>
            </a:r>
            <a:r>
              <a:rPr lang="en-US" sz="2400" dirty="0"/>
              <a:t>met with representatives from </a:t>
            </a:r>
            <a:r>
              <a:rPr lang="en-US" sz="2400" dirty="0" smtClean="0"/>
              <a:t>the League </a:t>
            </a:r>
            <a:r>
              <a:rPr lang="en-US" sz="2400" dirty="0"/>
              <a:t>of Oregon Cities (LOC) and Association of Oregon Counties (AOC)</a:t>
            </a:r>
          </a:p>
          <a:p>
            <a:pPr lvl="2" eaLnBrk="1" hangingPunct="1"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 Need for developing a safety program for all public roads</a:t>
            </a:r>
          </a:p>
          <a:p>
            <a:pPr lvl="2" eaLnBrk="1" hangingPunct="1">
              <a:lnSpc>
                <a:spcPct val="8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 Memorandum of understanding between ODOT, </a:t>
            </a:r>
            <a:r>
              <a:rPr lang="en-US" dirty="0" err="1" smtClean="0"/>
              <a:t>AOC</a:t>
            </a:r>
            <a:r>
              <a:rPr lang="en-US" dirty="0" smtClean="0"/>
              <a:t>, and </a:t>
            </a:r>
            <a:r>
              <a:rPr lang="en-US" dirty="0" err="1" smtClean="0"/>
              <a:t>LOC</a:t>
            </a:r>
            <a:endParaRPr lang="en-US" dirty="0" smtClean="0"/>
          </a:p>
          <a:p>
            <a:pPr marL="457200" indent="-457200" eaLnBrk="1" hangingPunct="1">
              <a:spcAft>
                <a:spcPts val="1800"/>
              </a:spcAft>
            </a:pPr>
            <a:r>
              <a:rPr lang="en-US" sz="2400" dirty="0"/>
              <a:t>Agreed to All Roads Transportation Safety (ARTS) program</a:t>
            </a:r>
          </a:p>
          <a:p>
            <a:pPr marL="398463" lvl="2" indent="-342900" eaLnBrk="1" hangingPunct="1">
              <a:lnSpc>
                <a:spcPct val="80000"/>
              </a:lnSpc>
              <a:spcAft>
                <a:spcPts val="1200"/>
              </a:spcAft>
            </a:pPr>
            <a:endParaRPr lang="en-US" sz="2400" dirty="0"/>
          </a:p>
          <a:p>
            <a:pPr marL="398463" lvl="2" indent="-342900" eaLnBrk="1" hangingPunct="1">
              <a:lnSpc>
                <a:spcPct val="80000"/>
              </a:lnSpc>
              <a:spcAft>
                <a:spcPts val="1200"/>
              </a:spcAft>
            </a:pPr>
            <a:endParaRPr lang="en-US" dirty="0"/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Tx/>
              <a:buChar char="•"/>
            </a:pP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2900" b="1" dirty="0" smtClean="0"/>
              <a:t>Jurisdictionally blind </a:t>
            </a:r>
            <a:r>
              <a:rPr lang="en-US" sz="2900" b="1" dirty="0" smtClean="0"/>
              <a:t>safety discussions initiated in 2012</a:t>
            </a:r>
            <a:endParaRPr lang="en-US" sz="29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44312"/>
            <a:ext cx="2803228" cy="201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12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8600" y="1219200"/>
            <a:ext cx="5334000" cy="44958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Tx/>
              <a:buChar char="•"/>
            </a:pPr>
            <a:r>
              <a:rPr lang="en-US" sz="2400" dirty="0" smtClean="0"/>
              <a:t>Select the best projects to reduce fatalities </a:t>
            </a:r>
            <a:r>
              <a:rPr lang="en-US" sz="2400" dirty="0"/>
              <a:t>and </a:t>
            </a:r>
            <a:r>
              <a:rPr lang="en-US" sz="2400" dirty="0" smtClean="0"/>
              <a:t>serious injuries</a:t>
            </a:r>
          </a:p>
          <a:p>
            <a:pPr eaLnBrk="1" hangingPunct="1">
              <a:spcBef>
                <a:spcPts val="0"/>
              </a:spcBef>
              <a:buFontTx/>
              <a:buChar char="•"/>
            </a:pPr>
            <a:endParaRPr lang="en-US" sz="2400" dirty="0" smtClean="0"/>
          </a:p>
          <a:p>
            <a:pPr eaLnBrk="1" hangingPunct="1">
              <a:spcBef>
                <a:spcPts val="0"/>
              </a:spcBef>
              <a:buFontTx/>
              <a:buChar char="•"/>
            </a:pPr>
            <a:r>
              <a:rPr lang="en-US" sz="2400" dirty="0"/>
              <a:t>Address safety on </a:t>
            </a:r>
            <a:r>
              <a:rPr lang="en-US" sz="2400" dirty="0" smtClean="0"/>
              <a:t>all public roads</a:t>
            </a:r>
          </a:p>
          <a:p>
            <a:pPr eaLnBrk="1" hangingPunct="1">
              <a:spcBef>
                <a:spcPts val="0"/>
              </a:spcBef>
              <a:buFontTx/>
              <a:buChar char="•"/>
            </a:pPr>
            <a:endParaRPr lang="en-US" sz="2400" dirty="0" smtClean="0"/>
          </a:p>
          <a:p>
            <a:pPr eaLnBrk="1" hangingPunct="1">
              <a:spcBef>
                <a:spcPts val="0"/>
              </a:spcBef>
              <a:buFontTx/>
              <a:buChar char="•"/>
            </a:pPr>
            <a:r>
              <a:rPr lang="en-US" sz="2400" dirty="0"/>
              <a:t>Data-driven and </a:t>
            </a:r>
            <a:r>
              <a:rPr lang="en-US" sz="2400" dirty="0" smtClean="0"/>
              <a:t>blind to jurisdiction</a:t>
            </a:r>
          </a:p>
          <a:p>
            <a:pPr eaLnBrk="1" hangingPunct="1">
              <a:spcBef>
                <a:spcPts val="0"/>
              </a:spcBef>
              <a:buFontTx/>
              <a:buChar char="•"/>
            </a:pPr>
            <a:endParaRPr lang="en-US" sz="2400" dirty="0" smtClean="0"/>
          </a:p>
          <a:p>
            <a:pPr eaLnBrk="1" hangingPunct="1">
              <a:spcBef>
                <a:spcPts val="0"/>
              </a:spcBef>
              <a:buFontTx/>
              <a:buChar char="•"/>
            </a:pPr>
            <a:r>
              <a:rPr lang="en-US" sz="2400" dirty="0"/>
              <a:t>Overseen by ODOT </a:t>
            </a:r>
            <a:r>
              <a:rPr lang="en-US" sz="2400" dirty="0" smtClean="0"/>
              <a:t>Regions</a:t>
            </a:r>
          </a:p>
          <a:p>
            <a:pPr eaLnBrk="1" hangingPunct="1">
              <a:spcBef>
                <a:spcPts val="0"/>
              </a:spcBef>
              <a:buFontTx/>
              <a:buChar char="•"/>
            </a:pPr>
            <a:endParaRPr 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/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2400" dirty="0"/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2400" dirty="0"/>
          </a:p>
          <a:p>
            <a:pPr marL="55563" lvl="2" indent="0" eaLnBrk="1" hangingPunct="1">
              <a:lnSpc>
                <a:spcPct val="80000"/>
              </a:lnSpc>
              <a:spcAft>
                <a:spcPts val="1200"/>
              </a:spcAft>
              <a:buNone/>
            </a:pPr>
            <a:endParaRPr lang="en-US" sz="2400" dirty="0"/>
          </a:p>
          <a:p>
            <a:pPr marL="398463" lvl="2" indent="-342900" eaLnBrk="1" hangingPunct="1">
              <a:lnSpc>
                <a:spcPct val="80000"/>
              </a:lnSpc>
              <a:spcAft>
                <a:spcPts val="1200"/>
              </a:spcAft>
            </a:pPr>
            <a:endParaRPr lang="en-US" dirty="0"/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Tx/>
              <a:buChar char="•"/>
            </a:pP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63562"/>
          </a:xfrm>
        </p:spPr>
        <p:txBody>
          <a:bodyPr>
            <a:normAutofit/>
          </a:bodyPr>
          <a:lstStyle/>
          <a:p>
            <a:r>
              <a:rPr lang="en-US" sz="2900" b="1" dirty="0" smtClean="0"/>
              <a:t>ARTS program principles</a:t>
            </a:r>
            <a:endParaRPr lang="en-US" sz="2900" b="1" dirty="0"/>
          </a:p>
        </p:txBody>
      </p:sp>
      <p:pic>
        <p:nvPicPr>
          <p:cNvPr id="5" name="Picture 5" descr="truck vs c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362200"/>
            <a:ext cx="35814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0901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1905000"/>
            <a:ext cx="5334000" cy="41910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Tx/>
              <a:buChar char="•"/>
            </a:pPr>
            <a:r>
              <a:rPr lang="en-US" sz="2400" dirty="0" smtClean="0"/>
              <a:t>Allocations </a:t>
            </a:r>
            <a:r>
              <a:rPr lang="en-US" sz="2400" dirty="0"/>
              <a:t>to each ODOT Region based on fatalities and serious </a:t>
            </a:r>
            <a:r>
              <a:rPr lang="en-US" sz="2400" dirty="0" smtClean="0"/>
              <a:t>injuries on all public roads</a:t>
            </a:r>
            <a:endParaRPr lang="en-US" sz="2400" dirty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Tx/>
              <a:buChar char="•"/>
            </a:pPr>
            <a:endParaRPr lang="en-US" sz="2400" dirty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Tx/>
              <a:buChar char="•"/>
            </a:pPr>
            <a:r>
              <a:rPr lang="en-US" sz="2400" dirty="0"/>
              <a:t>Projects focused on fatal and serious injury crash reductions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2400" dirty="0"/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2400" dirty="0"/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2400" dirty="0"/>
          </a:p>
          <a:p>
            <a:pPr marL="55563" lvl="2" indent="0" eaLnBrk="1" hangingPunct="1">
              <a:lnSpc>
                <a:spcPct val="80000"/>
              </a:lnSpc>
              <a:spcAft>
                <a:spcPts val="1200"/>
              </a:spcAft>
              <a:buNone/>
            </a:pPr>
            <a:endParaRPr lang="en-US" sz="2400" dirty="0"/>
          </a:p>
          <a:p>
            <a:pPr marL="398463" lvl="2" indent="-342900" eaLnBrk="1" hangingPunct="1">
              <a:lnSpc>
                <a:spcPct val="80000"/>
              </a:lnSpc>
              <a:spcAft>
                <a:spcPts val="1200"/>
              </a:spcAft>
            </a:pPr>
            <a:endParaRPr lang="en-US" dirty="0"/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Tx/>
              <a:buChar char="•"/>
            </a:pP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b="1" dirty="0" smtClean="0"/>
              <a:t>ARTS funding principles</a:t>
            </a:r>
            <a:endParaRPr lang="en-US" sz="2900" b="1" dirty="0"/>
          </a:p>
        </p:txBody>
      </p:sp>
      <p:pic>
        <p:nvPicPr>
          <p:cNvPr id="6" name="Picture 4" descr="Roadway_Departure_Crash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1800" y="1981200"/>
            <a:ext cx="36322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9962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447800"/>
            <a:ext cx="5486400" cy="4191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200" kern="1200" dirty="0">
                <a:solidFill>
                  <a:schemeClr val="tx1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2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en-US" sz="2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2400"/>
              </a:spcAft>
              <a:buFontTx/>
              <a:buChar char="•"/>
            </a:pPr>
            <a:r>
              <a:rPr lang="en-US" sz="2400" dirty="0"/>
              <a:t>Primarily developed and overseen by ODOT</a:t>
            </a:r>
          </a:p>
          <a:p>
            <a:pPr eaLnBrk="1" hangingPunct="1">
              <a:spcAft>
                <a:spcPts val="2400"/>
              </a:spcAft>
              <a:buFontTx/>
              <a:buChar char="•"/>
            </a:pPr>
            <a:r>
              <a:rPr lang="en-US" sz="2400" dirty="0" smtClean="0"/>
              <a:t>Regional </a:t>
            </a:r>
            <a:r>
              <a:rPr lang="en-US" sz="2400" dirty="0"/>
              <a:t>project selection engages local jurisdictions</a:t>
            </a:r>
          </a:p>
          <a:p>
            <a:pPr eaLnBrk="1" hangingPunct="1">
              <a:spcAft>
                <a:spcPts val="2400"/>
              </a:spcAft>
              <a:buFontTx/>
              <a:buChar char="•"/>
            </a:pPr>
            <a:r>
              <a:rPr lang="en-US" sz="2400" dirty="0" smtClean="0"/>
              <a:t>Combine </a:t>
            </a:r>
            <a:r>
              <a:rPr lang="en-US" sz="2400" dirty="0"/>
              <a:t>projects on state and local roads where possible</a:t>
            </a:r>
          </a:p>
          <a:p>
            <a:pPr eaLnBrk="1" hangingPunct="1">
              <a:spcAft>
                <a:spcPts val="2400"/>
              </a:spcAft>
              <a:buFontTx/>
              <a:buChar char="•"/>
            </a:pPr>
            <a:r>
              <a:rPr lang="en-US" sz="2400" dirty="0"/>
              <a:t>Follow principles of practical design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2400" dirty="0" smtClean="0"/>
          </a:p>
          <a:p>
            <a:pPr marL="55563" lvl="2" indent="0" eaLnBrk="1" hangingPunct="1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398463" lvl="2" indent="-342900" eaLnBrk="1" hangingPunct="1">
              <a:lnSpc>
                <a:spcPct val="80000"/>
              </a:lnSpc>
              <a:spcAft>
                <a:spcPts val="1200"/>
              </a:spcAft>
            </a:pPr>
            <a:endParaRPr lang="en-US" dirty="0" smtClean="0"/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Tx/>
              <a:buChar char="•"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b="1" dirty="0" smtClean="0"/>
              <a:t>Project selection principles</a:t>
            </a:r>
            <a:endParaRPr lang="en-US" sz="2900" b="1" dirty="0"/>
          </a:p>
        </p:txBody>
      </p:sp>
      <p:pic>
        <p:nvPicPr>
          <p:cNvPr id="6" name="Picture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362200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46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461BF0DC1B8D47B025902CA3A66754" ma:contentTypeVersion="1" ma:contentTypeDescription="Create a new document." ma:contentTypeScope="" ma:versionID="fb4ca0fe8b404624715f2fa30a39ee11">
  <xsd:schema xmlns:xsd="http://www.w3.org/2001/XMLSchema" xmlns:xs="http://www.w3.org/2001/XMLSchema" xmlns:p="http://schemas.microsoft.com/office/2006/metadata/properties" xmlns:ns2="7f667b42-a6f3-4537-9f3f-2d99f927d603" targetNamespace="http://schemas.microsoft.com/office/2006/metadata/properties" ma:root="true" ma:fieldsID="b7ae2ce48688bd5389e3377f4af5369a" ns2:_="">
    <xsd:import namespace="7f667b42-a6f3-4537-9f3f-2d99f927d603"/>
    <xsd:element name="properties">
      <xsd:complexType>
        <xsd:sequence>
          <xsd:element name="documentManagement">
            <xsd:complexType>
              <xsd:all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667b42-a6f3-4537-9f3f-2d99f927d603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default="Template" ma:description="Document categories" ma:format="Dropdown" ma:internalName="Category">
      <xsd:simpleType>
        <xsd:restriction base="dms:Choice">
          <xsd:enumeration value="Template"/>
          <xsd:enumeration value="Example"/>
          <xsd:enumeration value="Tips"/>
          <xsd:enumeration value="Instructions and Style Guid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7f667b42-a6f3-4537-9f3f-2d99f927d603">Template</Category>
  </documentManagement>
</p:properties>
</file>

<file path=customXml/itemProps1.xml><?xml version="1.0" encoding="utf-8"?>
<ds:datastoreItem xmlns:ds="http://schemas.openxmlformats.org/officeDocument/2006/customXml" ds:itemID="{80F69D11-E0B6-47EB-8933-6022AF6392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667b42-a6f3-4537-9f3f-2d99f927d6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A16C22-8C39-48A6-AB31-F0B9F543F9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738765-A54A-4CA4-BDB3-6EDFD4E9E2A5}">
  <ds:schemaRefs>
    <ds:schemaRef ds:uri="http://purl.org/dc/elements/1.1/"/>
    <ds:schemaRef ds:uri="http://schemas.microsoft.com/office/2006/documentManagement/types"/>
    <ds:schemaRef ds:uri="7f667b42-a6f3-4537-9f3f-2d99f927d603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6169</TotalTime>
  <Words>1274</Words>
  <Application>Microsoft Office PowerPoint</Application>
  <PresentationFormat>On-screen Show (4:3)</PresentationFormat>
  <Paragraphs>346</Paragraphs>
  <Slides>37</Slides>
  <Notes>6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Custom Design</vt:lpstr>
      <vt:lpstr>All Roads Transportation Safety (ARTS) Program</vt:lpstr>
      <vt:lpstr>Oregon averages 1800 fatalities and serious injuries per year</vt:lpstr>
      <vt:lpstr>PowerPoint Presentation</vt:lpstr>
      <vt:lpstr>MAP-21: major themes for HSIP</vt:lpstr>
      <vt:lpstr>Data-driven process</vt:lpstr>
      <vt:lpstr>Jurisdictionally blind safety discussions initiated in 2012</vt:lpstr>
      <vt:lpstr>ARTS program principles</vt:lpstr>
      <vt:lpstr>ARTS funding principles</vt:lpstr>
      <vt:lpstr>Project selection principles</vt:lpstr>
      <vt:lpstr>ARTS program timelines</vt:lpstr>
      <vt:lpstr>Transition program for cities and counties</vt:lpstr>
      <vt:lpstr>Transition program</vt:lpstr>
      <vt:lpstr>Transition program funding for cities and counties (2013-2016)</vt:lpstr>
      <vt:lpstr>ARTS program funding begins in 2017</vt:lpstr>
      <vt:lpstr>Hot Spot</vt:lpstr>
      <vt:lpstr>Hot spot countermeasures</vt:lpstr>
      <vt:lpstr>Hot spot project selection</vt:lpstr>
      <vt:lpstr>Hot spot project selection</vt:lpstr>
      <vt:lpstr>Systemic</vt:lpstr>
      <vt:lpstr>Systemic countermeasures</vt:lpstr>
      <vt:lpstr>Systemic countermeasures</vt:lpstr>
      <vt:lpstr>Systemic projects</vt:lpstr>
      <vt:lpstr>Systemic projects</vt:lpstr>
      <vt:lpstr>Systemic project selection</vt:lpstr>
      <vt:lpstr>Systemic projects</vt:lpstr>
      <vt:lpstr>Systemic projects</vt:lpstr>
      <vt:lpstr>Systemic application process</vt:lpstr>
      <vt:lpstr>HSIP funding</vt:lpstr>
      <vt:lpstr>ARTS funding- statewide (2017-2021)</vt:lpstr>
      <vt:lpstr>ARTS funding- regions (2017-2021)</vt:lpstr>
      <vt:lpstr>ARTS funding by ODOT Region (2017-2018)</vt:lpstr>
      <vt:lpstr>ARTS funding- Region 1 (2017-2018)</vt:lpstr>
      <vt:lpstr>ARTS funding by ODOT Region (2019-2021)</vt:lpstr>
      <vt:lpstr>ARTS funding- Region 4 (2019-2021)</vt:lpstr>
      <vt:lpstr>Where are we?</vt:lpstr>
      <vt:lpstr>Where are we?</vt:lpstr>
      <vt:lpstr>Questions about ARTS? Contact your ODOT Region ARTS representative </vt:lpstr>
    </vt:vector>
  </TitlesOfParts>
  <Company>Edelman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Template</dc:title>
  <dc:creator>Edelman</dc:creator>
  <cp:lastModifiedBy>HAAS Kevin J</cp:lastModifiedBy>
  <cp:revision>248</cp:revision>
  <dcterms:created xsi:type="dcterms:W3CDTF">2011-05-20T18:33:54Z</dcterms:created>
  <dcterms:modified xsi:type="dcterms:W3CDTF">2015-02-25T17:23:01Z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0x01010002461BF0DC1B8D47B025902CA3A66754</vt:lpwstr>
  </property>
</Properties>
</file>